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155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788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469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388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2517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76268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0290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3004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986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451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205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6735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DA56A-406B-48D4-A895-89E930F1E030}" type="datetimeFigureOut">
              <a:rPr lang="en-GB" smtClean="0"/>
              <a:t>06/09/2018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F39609-9F0E-41B6-95FA-54F46AE9179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629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79512" y="116632"/>
            <a:ext cx="4032448" cy="6480720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GB" sz="1500" b="1" dirty="0" smtClean="0"/>
          </a:p>
          <a:p>
            <a:pPr marL="0" indent="0" algn="ctr">
              <a:buNone/>
            </a:pPr>
            <a:r>
              <a:rPr lang="en-GB" sz="2200" b="1" dirty="0" smtClean="0"/>
              <a:t>Agreement for pupils</a:t>
            </a:r>
          </a:p>
          <a:p>
            <a:pPr marL="0" indent="0">
              <a:buNone/>
            </a:pPr>
            <a:endParaRPr lang="en-GB" sz="1500" dirty="0"/>
          </a:p>
          <a:p>
            <a:pPr marL="0" indent="0" algn="ctr">
              <a:buNone/>
            </a:pPr>
            <a:r>
              <a:rPr lang="en-GB" sz="1500" b="1" dirty="0" smtClean="0"/>
              <a:t>I will do my best to respect myself, others and my school by</a:t>
            </a:r>
            <a:r>
              <a:rPr lang="en-GB" sz="1500" b="1" dirty="0" smtClean="0"/>
              <a:t>:</a:t>
            </a:r>
          </a:p>
          <a:p>
            <a:pPr marL="0" indent="0">
              <a:buNone/>
            </a:pPr>
            <a:endParaRPr lang="en-GB" sz="15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Working hard, trying my best and listening to </a:t>
            </a:r>
            <a:r>
              <a:rPr lang="en-GB" sz="1500" dirty="0" smtClean="0"/>
              <a:t>instructions.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Keeping to the school rules and behaving </a:t>
            </a:r>
            <a:r>
              <a:rPr lang="en-GB" sz="1500" dirty="0" smtClean="0"/>
              <a:t>well.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Being polite and helpful to other children and all </a:t>
            </a:r>
            <a:r>
              <a:rPr lang="en-GB" sz="1500" dirty="0" smtClean="0"/>
              <a:t>adults.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Completing the homework that is provided and bringing it back to </a:t>
            </a:r>
            <a:r>
              <a:rPr lang="en-GB" sz="1500" dirty="0" smtClean="0"/>
              <a:t>school.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Wearing the correct school uniform and following the dress </a:t>
            </a:r>
            <a:r>
              <a:rPr lang="en-GB" sz="1500" dirty="0" smtClean="0"/>
              <a:t>code. 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Taking care of our school </a:t>
            </a:r>
            <a:r>
              <a:rPr lang="en-GB" sz="1500" dirty="0" smtClean="0"/>
              <a:t>environment.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sz="1500" dirty="0"/>
          </a:p>
          <a:p>
            <a:pPr marL="0" indent="0">
              <a:lnSpc>
                <a:spcPct val="150000"/>
              </a:lnSpc>
              <a:buNone/>
            </a:pPr>
            <a:endParaRPr lang="en-GB" sz="1500" dirty="0" smtClean="0"/>
          </a:p>
          <a:p>
            <a:pPr marL="0" indent="0">
              <a:lnSpc>
                <a:spcPct val="150000"/>
              </a:lnSpc>
              <a:buNone/>
            </a:pPr>
            <a:r>
              <a:rPr lang="en-GB" sz="1500" dirty="0" smtClean="0"/>
              <a:t>Child’s name …………………………………………………..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sz="1500" dirty="0" smtClean="0"/>
              <a:t>Signed ……………………………………………………..…….</a:t>
            </a:r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r>
              <a:rPr lang="en-GB" sz="1500" dirty="0" smtClean="0"/>
              <a:t>Date:   </a:t>
            </a:r>
            <a:r>
              <a:rPr lang="en-GB" sz="1500" i="1" dirty="0" smtClean="0"/>
              <a:t>September </a:t>
            </a:r>
            <a:r>
              <a:rPr lang="en-GB" sz="1500" i="1" dirty="0" smtClean="0"/>
              <a:t>2018</a:t>
            </a:r>
            <a:endParaRPr lang="en-GB" sz="1500" i="1" dirty="0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/>
        </p:nvGraphicFramePr>
        <p:xfrm>
          <a:off x="5378450" y="3905250"/>
          <a:ext cx="1155700" cy="1187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Picture" r:id="rId3" imgW="3680460" imgH="3781044" progId="Word.Picture.8">
                  <p:embed/>
                </p:oleObj>
              </mc:Choice>
              <mc:Fallback>
                <p:oleObj name="Picture" r:id="rId3" imgW="3680460" imgH="3781044" progId="Word.Picture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8450" y="3905250"/>
                        <a:ext cx="1155700" cy="1187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372100" y="372268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4679504" y="-75728"/>
            <a:ext cx="4554760" cy="1738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umanst521 BT"/>
                <a:ea typeface="Times New Roman" pitchFamily="18" charset="0"/>
                <a:cs typeface="Tahoma" pitchFamily="34" charset="0"/>
              </a:rPr>
              <a:t/>
            </a:r>
            <a:br>
              <a:rPr kumimoji="0" lang="en-GB" altLang="en-US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umanst521 BT"/>
                <a:ea typeface="Times New Roman" pitchFamily="18" charset="0"/>
                <a:cs typeface="Tahoma" pitchFamily="34" charset="0"/>
              </a:rPr>
            </a:br>
            <a:r>
              <a:rPr kumimoji="0" lang="en-GB" altLang="en-US" sz="2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itchFamily="18" charset="0"/>
                <a:cs typeface="Tahoma" pitchFamily="34" charset="0"/>
              </a:rPr>
              <a:t>Our Lady Catholic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2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latin typeface="Georgia" panose="02040502050405020303" pitchFamily="18" charset="0"/>
                <a:ea typeface="Times New Roman" pitchFamily="18" charset="0"/>
                <a:cs typeface="Tahoma" pitchFamily="34" charset="0"/>
              </a:rPr>
              <a:t>Primary School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100" b="1" dirty="0" smtClean="0">
              <a:latin typeface="Humanst521 BT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umanst521 BT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altLang="en-US" sz="1100" b="1" dirty="0" smtClean="0">
              <a:latin typeface="Humanst521 BT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Humanst521 BT"/>
              <a:cs typeface="Tahoma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939869" y="3573016"/>
            <a:ext cx="421246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900" b="1" dirty="0" smtClean="0">
                <a:solidFill>
                  <a:schemeClr val="tx2">
                    <a:lumMod val="75000"/>
                  </a:schemeClr>
                </a:solidFill>
                <a:latin typeface="Georgia" panose="02040502050405020303" pitchFamily="18" charset="0"/>
              </a:rPr>
              <a:t>Home-School Agreement 2018/19</a:t>
            </a:r>
          </a:p>
          <a:p>
            <a:pPr algn="ctr"/>
            <a:endParaRPr lang="en-GB" sz="1500" b="1" dirty="0" smtClean="0">
              <a:solidFill>
                <a:srgbClr val="FF0000"/>
              </a:solidFill>
            </a:endParaRPr>
          </a:p>
          <a:p>
            <a:pPr algn="ctr"/>
            <a:r>
              <a:rPr lang="en-GB" sz="1500" dirty="0" smtClean="0"/>
              <a:t> </a:t>
            </a:r>
            <a:r>
              <a:rPr lang="en-GB" sz="1500" dirty="0"/>
              <a:t>The community of </a:t>
            </a:r>
            <a:r>
              <a:rPr lang="en-GB" sz="1500" dirty="0" smtClean="0"/>
              <a:t>Our Lady Catholic </a:t>
            </a:r>
            <a:r>
              <a:rPr lang="en-GB" sz="1500" dirty="0" smtClean="0"/>
              <a:t>Primary School </a:t>
            </a:r>
            <a:r>
              <a:rPr lang="en-GB" sz="1500" dirty="0"/>
              <a:t>owes its special character to its belief in God and its commitment to </a:t>
            </a:r>
            <a:r>
              <a:rPr lang="en-GB" sz="1500" dirty="0" smtClean="0"/>
              <a:t>Him</a:t>
            </a:r>
            <a:r>
              <a:rPr lang="en-GB" sz="1500" dirty="0"/>
              <a:t>. The school’s life is </a:t>
            </a:r>
            <a:r>
              <a:rPr lang="en-GB" sz="1500" dirty="0" smtClean="0"/>
              <a:t>inspired </a:t>
            </a:r>
            <a:r>
              <a:rPr lang="en-GB" sz="1500" dirty="0"/>
              <a:t>by the teaching of Jesus Christ. We work together to create a happy, </a:t>
            </a:r>
            <a:r>
              <a:rPr lang="en-GB" sz="1500" dirty="0" smtClean="0"/>
              <a:t>secure, </a:t>
            </a:r>
            <a:r>
              <a:rPr lang="en-GB" sz="1500" dirty="0"/>
              <a:t>caring </a:t>
            </a:r>
            <a:r>
              <a:rPr lang="en-GB" sz="1500" dirty="0" smtClean="0"/>
              <a:t>environment - </a:t>
            </a:r>
            <a:r>
              <a:rPr lang="en-GB" sz="1500" dirty="0"/>
              <a:t>where everyone is of equal </a:t>
            </a:r>
            <a:r>
              <a:rPr lang="en-GB" sz="1500" dirty="0" smtClean="0"/>
              <a:t>importance</a:t>
            </a:r>
            <a:r>
              <a:rPr lang="en-GB" sz="1500" dirty="0"/>
              <a:t>, is valued and is given every opportunity to develop </a:t>
            </a:r>
            <a:r>
              <a:rPr lang="en-GB" sz="1500" dirty="0" smtClean="0"/>
              <a:t>their spiritual</a:t>
            </a:r>
            <a:r>
              <a:rPr lang="en-GB" sz="1500" dirty="0"/>
              <a:t>, academic, physical and social potential.</a:t>
            </a:r>
          </a:p>
          <a:p>
            <a:r>
              <a:rPr lang="en-GB" sz="1200" dirty="0"/>
              <a:t> </a:t>
            </a:r>
          </a:p>
          <a:p>
            <a:endParaRPr lang="en-GB" sz="1200" dirty="0" smtClean="0"/>
          </a:p>
          <a:p>
            <a:endParaRPr lang="en-GB" sz="1200" dirty="0"/>
          </a:p>
        </p:txBody>
      </p:sp>
      <p:pic>
        <p:nvPicPr>
          <p:cNvPr id="13" name="Picture 12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187" b="50000"/>
          <a:stretch>
            <a:fillRect/>
          </a:stretch>
        </p:blipFill>
        <p:spPr bwMode="auto">
          <a:xfrm>
            <a:off x="4634372" y="1036067"/>
            <a:ext cx="4645024" cy="2299138"/>
          </a:xfrm>
          <a:prstGeom prst="rect">
            <a:avLst/>
          </a:prstGeom>
          <a:noFill/>
          <a:ln>
            <a:noFill/>
          </a:ln>
          <a:extLst/>
        </p:spPr>
      </p:pic>
    </p:spTree>
    <p:extLst>
      <p:ext uri="{BB962C8B-B14F-4D97-AF65-F5344CB8AC3E}">
        <p14:creationId xmlns:p14="http://schemas.microsoft.com/office/powerpoint/2010/main" val="2888969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7504" y="116632"/>
            <a:ext cx="4104456" cy="6624736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b="1" dirty="0" smtClean="0"/>
              <a:t>Agreement for school</a:t>
            </a:r>
          </a:p>
          <a:p>
            <a:pPr marL="0" indent="0" algn="ctr">
              <a:buNone/>
            </a:pPr>
            <a:endParaRPr lang="en-GB" sz="1500" b="1" dirty="0" smtClean="0"/>
          </a:p>
          <a:p>
            <a:pPr marL="0" indent="0" algn="ctr">
              <a:buNone/>
            </a:pPr>
            <a:r>
              <a:rPr lang="en-GB" sz="1500" b="1" dirty="0" smtClean="0"/>
              <a:t>The </a:t>
            </a:r>
            <a:r>
              <a:rPr lang="en-GB" sz="1500" b="1" dirty="0" smtClean="0"/>
              <a:t>school will do its best to</a:t>
            </a:r>
            <a:r>
              <a:rPr lang="en-GB" sz="1500" b="1" dirty="0" smtClean="0"/>
              <a:t>:</a:t>
            </a:r>
          </a:p>
          <a:p>
            <a:pPr marL="0" indent="0" algn="ctr">
              <a:buNone/>
            </a:pPr>
            <a:endParaRPr lang="en-GB" sz="1500" b="1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Demonstrate our faith and the school’s foundation in the teaching of Jesus Christ, by what we teach and the way we live and worship in our </a:t>
            </a:r>
            <a:r>
              <a:rPr lang="en-GB" sz="1500" dirty="0" smtClean="0"/>
              <a:t>school.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Expect the best from your child in their behaviour and </a:t>
            </a:r>
            <a:r>
              <a:rPr lang="en-GB" sz="1500" dirty="0" smtClean="0"/>
              <a:t>work. 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Inform you how your child is </a:t>
            </a:r>
            <a:r>
              <a:rPr lang="en-GB" sz="1500" dirty="0" smtClean="0"/>
              <a:t>progressing.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Inform you of the work your child is to cover each </a:t>
            </a:r>
            <a:r>
              <a:rPr lang="en-GB" sz="1500" dirty="0" smtClean="0"/>
              <a:t>term.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Take reasonable steps to ensure the safety, happiness and self-confidence of all </a:t>
            </a:r>
            <a:r>
              <a:rPr lang="en-GB" sz="1500" dirty="0" smtClean="0"/>
              <a:t>children.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To be open and welcoming, at all reasonable times, and offer opportunities for you to become involved in the life of the </a:t>
            </a:r>
            <a:r>
              <a:rPr lang="en-GB" sz="1500" dirty="0" smtClean="0"/>
              <a:t>school.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Contact you as soon as possible if we are concerned about your child’s work or </a:t>
            </a:r>
            <a:r>
              <a:rPr lang="en-GB" sz="1500" dirty="0" smtClean="0"/>
              <a:t>behaviour.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Contact you if there is a persistent problem concerning your child’s attendance or </a:t>
            </a:r>
            <a:r>
              <a:rPr lang="en-GB" sz="1500" dirty="0" smtClean="0"/>
              <a:t>punctuality.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Offer a broad and balanced curriculum which meets the needs of your </a:t>
            </a:r>
            <a:r>
              <a:rPr lang="en-GB" sz="1500" dirty="0" smtClean="0"/>
              <a:t>child.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Set homework tasks </a:t>
            </a:r>
            <a:r>
              <a:rPr lang="en-GB" sz="1500" dirty="0" smtClean="0"/>
              <a:t>regularly.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Offer extra –curricular activities to enrich your child’s </a:t>
            </a:r>
            <a:r>
              <a:rPr lang="en-GB" sz="1500" dirty="0" smtClean="0"/>
              <a:t>experiences.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Signed ………………………………………………. Head Teacher  </a:t>
            </a:r>
          </a:p>
          <a:p>
            <a:pPr marL="0" indent="0" algn="ctr">
              <a:buNone/>
            </a:pP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88024" y="116632"/>
            <a:ext cx="4247455" cy="6336704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GB" b="1" dirty="0" smtClean="0"/>
              <a:t>Agreement for parents/carers</a:t>
            </a:r>
          </a:p>
          <a:p>
            <a:pPr marL="0" indent="0">
              <a:buNone/>
            </a:pPr>
            <a:endParaRPr lang="en-GB" sz="1500" b="1" dirty="0" smtClean="0">
              <a:latin typeface="+mj-lt"/>
            </a:endParaRPr>
          </a:p>
          <a:p>
            <a:pPr marL="0" indent="0" algn="ctr">
              <a:buNone/>
            </a:pPr>
            <a:r>
              <a:rPr lang="en-GB" sz="1500" b="1" dirty="0" smtClean="0">
                <a:latin typeface="+mj-lt"/>
              </a:rPr>
              <a:t>To help my child at school, I will do my best to</a:t>
            </a:r>
            <a:r>
              <a:rPr lang="en-GB" sz="1500" b="1" dirty="0" smtClean="0">
                <a:latin typeface="Georgia" panose="02040502050405020303" pitchFamily="18" charset="0"/>
              </a:rPr>
              <a:t>:</a:t>
            </a:r>
          </a:p>
          <a:p>
            <a:pPr marL="0" indent="0" algn="ctr">
              <a:buNone/>
            </a:pPr>
            <a:endParaRPr lang="en-GB" sz="1500" b="1" dirty="0" smtClean="0">
              <a:latin typeface="Georgia" panose="02040502050405020303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Make sure that my child arrives in school on time and is collected on </a:t>
            </a:r>
            <a:r>
              <a:rPr lang="en-GB" sz="1500" dirty="0" smtClean="0"/>
              <a:t>time.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Make sure that my child attends school regularly and inform the school of the reason for any </a:t>
            </a:r>
            <a:r>
              <a:rPr lang="en-GB" sz="1500" dirty="0" smtClean="0"/>
              <a:t>absence.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Support the school in maintaining good behaviour and </a:t>
            </a:r>
            <a:r>
              <a:rPr lang="en-GB" sz="1500" dirty="0" smtClean="0"/>
              <a:t>discipline.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Support my child with homework and any home learning opportunities and listen to my child </a:t>
            </a:r>
            <a:r>
              <a:rPr lang="en-GB" sz="1500" dirty="0" smtClean="0"/>
              <a:t>read.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Attend </a:t>
            </a:r>
            <a:r>
              <a:rPr lang="en-GB" sz="1500" dirty="0" smtClean="0"/>
              <a:t>parent-teacher consultations.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Ensure that my child wears the school uniform and follows the school dress </a:t>
            </a:r>
            <a:r>
              <a:rPr lang="en-GB" sz="1500" dirty="0" smtClean="0"/>
              <a:t>code.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Let you know if there are any problems that may affect my child’s ability to </a:t>
            </a:r>
            <a:r>
              <a:rPr lang="en-GB" sz="1500" dirty="0" smtClean="0"/>
              <a:t>learn.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Attempt to support the </a:t>
            </a:r>
            <a:r>
              <a:rPr lang="en-GB" sz="1500" dirty="0" smtClean="0"/>
              <a:t>Parent-Teacher Association (PTA</a:t>
            </a:r>
            <a:r>
              <a:rPr lang="en-GB" sz="1500" dirty="0" smtClean="0"/>
              <a:t>) as far as </a:t>
            </a:r>
            <a:r>
              <a:rPr lang="en-GB" sz="1500" dirty="0" smtClean="0"/>
              <a:t>possible.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Attempt to support the Catholic community and the school governors in the financial responsibilities for maintaining the school in good </a:t>
            </a:r>
            <a:r>
              <a:rPr lang="en-GB" sz="1500" dirty="0" smtClean="0"/>
              <a:t>repair.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500" dirty="0" smtClean="0"/>
              <a:t>Support the Christian values of the school as stated in our Mission </a:t>
            </a:r>
            <a:r>
              <a:rPr lang="en-GB" sz="1500" dirty="0" smtClean="0"/>
              <a:t>Statement. </a:t>
            </a:r>
            <a:endParaRPr lang="en-GB" sz="1500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en-GB" sz="1600" dirty="0"/>
              <a:t>S</a:t>
            </a:r>
            <a:r>
              <a:rPr lang="en-GB" sz="1600" dirty="0" smtClean="0"/>
              <a:t>upport </a:t>
            </a:r>
            <a:r>
              <a:rPr lang="en-GB" sz="1600" dirty="0"/>
              <a:t>my child in prayer, worship and celebrations through the Gospel values of Christ</a:t>
            </a:r>
            <a:r>
              <a:rPr lang="en-GB" sz="1600" dirty="0" smtClean="0"/>
              <a:t>.</a:t>
            </a:r>
            <a:endParaRPr lang="en-GB" sz="1500" dirty="0" smtClean="0"/>
          </a:p>
          <a:p>
            <a:pPr marL="0" indent="0">
              <a:buNone/>
            </a:pPr>
            <a:endParaRPr lang="en-GB" sz="1500" dirty="0" smtClean="0"/>
          </a:p>
          <a:p>
            <a:pPr marL="0" indent="0">
              <a:buNone/>
            </a:pPr>
            <a:endParaRPr lang="en-GB" sz="1500" dirty="0"/>
          </a:p>
          <a:p>
            <a:pPr marL="0" indent="0">
              <a:buNone/>
            </a:pPr>
            <a:r>
              <a:rPr lang="en-GB" sz="1500" dirty="0" smtClean="0"/>
              <a:t>      Signed  ………………………………………………….. Parent/Carer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537949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</TotalTime>
  <Words>532</Words>
  <Application>Microsoft Office PowerPoint</Application>
  <PresentationFormat>On-screen Show (4:3)</PresentationFormat>
  <Paragraphs>63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Georgia</vt:lpstr>
      <vt:lpstr>Humanst521 BT</vt:lpstr>
      <vt:lpstr>Tahoma</vt:lpstr>
      <vt:lpstr>Times New Roman</vt:lpstr>
      <vt:lpstr>Wingdings</vt:lpstr>
      <vt:lpstr>Office Theme</vt:lpstr>
      <vt:lpstr>Picture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Agnes Pietraszko</dc:creator>
  <cp:lastModifiedBy>CCorr</cp:lastModifiedBy>
  <cp:revision>28</cp:revision>
  <cp:lastPrinted>2018-09-06T11:22:09Z</cp:lastPrinted>
  <dcterms:created xsi:type="dcterms:W3CDTF">2015-11-05T11:02:35Z</dcterms:created>
  <dcterms:modified xsi:type="dcterms:W3CDTF">2018-09-06T11:22:26Z</dcterms:modified>
</cp:coreProperties>
</file>