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3" r:id="rId1"/>
  </p:sldMasterIdLst>
  <p:sldIdLst>
    <p:sldId id="256" r:id="rId2"/>
    <p:sldId id="257" r:id="rId3"/>
    <p:sldId id="260" r:id="rId4"/>
    <p:sldId id="258" r:id="rId5"/>
    <p:sldId id="262" r:id="rId6"/>
    <p:sldId id="259" r:id="rId7"/>
    <p:sldId id="261"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91" d="100"/>
          <a:sy n="91" d="100"/>
        </p:scale>
        <p:origin x="12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C101034-D59C-491E-BFA3-05C76D771A02}"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01B2E-4384-43DF-9ED5-7BD69F35DBB9}" type="slidenum">
              <a:rPr lang="en-GB" smtClean="0"/>
              <a:t>‹#›</a:t>
            </a:fld>
            <a:endParaRPr lang="en-GB"/>
          </a:p>
        </p:txBody>
      </p:sp>
    </p:spTree>
    <p:extLst>
      <p:ext uri="{BB962C8B-B14F-4D97-AF65-F5344CB8AC3E}">
        <p14:creationId xmlns:p14="http://schemas.microsoft.com/office/powerpoint/2010/main" val="41065130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C101034-D59C-491E-BFA3-05C76D771A02}"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01B2E-4384-43DF-9ED5-7BD69F35DBB9}" type="slidenum">
              <a:rPr lang="en-GB" smtClean="0"/>
              <a:t>‹#›</a:t>
            </a:fld>
            <a:endParaRPr lang="en-GB"/>
          </a:p>
        </p:txBody>
      </p:sp>
    </p:spTree>
    <p:extLst>
      <p:ext uri="{BB962C8B-B14F-4D97-AF65-F5344CB8AC3E}">
        <p14:creationId xmlns:p14="http://schemas.microsoft.com/office/powerpoint/2010/main" val="12086316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C101034-D59C-491E-BFA3-05C76D771A02}"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01B2E-4384-43DF-9ED5-7BD69F35DBB9}" type="slidenum">
              <a:rPr lang="en-GB" smtClean="0"/>
              <a:t>‹#›</a:t>
            </a:fld>
            <a:endParaRPr lang="en-GB"/>
          </a:p>
        </p:txBody>
      </p:sp>
    </p:spTree>
    <p:extLst>
      <p:ext uri="{BB962C8B-B14F-4D97-AF65-F5344CB8AC3E}">
        <p14:creationId xmlns:p14="http://schemas.microsoft.com/office/powerpoint/2010/main" val="40103241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C101034-D59C-491E-BFA3-05C76D771A02}" type="datetimeFigureOut">
              <a:rPr lang="en-GB" smtClean="0"/>
              <a:t>17/09/2025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A01B2E-4384-43DF-9ED5-7BD69F35DBB9}" type="slidenum">
              <a:rPr lang="en-GB" smtClean="0"/>
              <a:t>‹#›</a:t>
            </a:fld>
            <a:endParaRPr lang="en-GB"/>
          </a:p>
        </p:txBody>
      </p:sp>
    </p:spTree>
    <p:extLst>
      <p:ext uri="{BB962C8B-B14F-4D97-AF65-F5344CB8AC3E}">
        <p14:creationId xmlns:p14="http://schemas.microsoft.com/office/powerpoint/2010/main" val="29078945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C101034-D59C-491E-BFA3-05C76D771A02}" type="datetimeFigureOut">
              <a:rPr lang="en-GB" smtClean="0"/>
              <a:t>17/09/2025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DA01B2E-4384-43DF-9ED5-7BD69F35DBB9}" type="slidenum">
              <a:rPr lang="en-GB" smtClean="0"/>
              <a:t>‹#›</a:t>
            </a:fld>
            <a:endParaRPr lang="en-GB"/>
          </a:p>
        </p:txBody>
      </p:sp>
    </p:spTree>
    <p:extLst>
      <p:ext uri="{BB962C8B-B14F-4D97-AF65-F5344CB8AC3E}">
        <p14:creationId xmlns:p14="http://schemas.microsoft.com/office/powerpoint/2010/main" val="17174691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C101034-D59C-491E-BFA3-05C76D771A02}" type="datetimeFigureOut">
              <a:rPr lang="en-GB" smtClean="0"/>
              <a:t>17/09/2025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DA01B2E-4384-43DF-9ED5-7BD69F35DBB9}" type="slidenum">
              <a:rPr lang="en-GB" smtClean="0"/>
              <a:t>‹#›</a:t>
            </a:fld>
            <a:endParaRPr lang="en-GB"/>
          </a:p>
        </p:txBody>
      </p:sp>
    </p:spTree>
    <p:extLst>
      <p:ext uri="{BB962C8B-B14F-4D97-AF65-F5344CB8AC3E}">
        <p14:creationId xmlns:p14="http://schemas.microsoft.com/office/powerpoint/2010/main" val="37903215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101034-D59C-491E-BFA3-05C76D771A02}" type="datetimeFigureOut">
              <a:rPr lang="en-GB" smtClean="0"/>
              <a:t>17/09/2025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DA01B2E-4384-43DF-9ED5-7BD69F35DBB9}" type="slidenum">
              <a:rPr lang="en-GB" smtClean="0"/>
              <a:t>‹#›</a:t>
            </a:fld>
            <a:endParaRPr lang="en-GB"/>
          </a:p>
        </p:txBody>
      </p:sp>
    </p:spTree>
    <p:extLst>
      <p:ext uri="{BB962C8B-B14F-4D97-AF65-F5344CB8AC3E}">
        <p14:creationId xmlns:p14="http://schemas.microsoft.com/office/powerpoint/2010/main" val="2918061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C101034-D59C-491E-BFA3-05C76D771A02}" type="datetimeFigureOut">
              <a:rPr lang="en-GB" smtClean="0"/>
              <a:t>17/09/2025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A01B2E-4384-43DF-9ED5-7BD69F35DBB9}" type="slidenum">
              <a:rPr lang="en-GB" smtClean="0"/>
              <a:t>‹#›</a:t>
            </a:fld>
            <a:endParaRPr lang="en-GB"/>
          </a:p>
        </p:txBody>
      </p:sp>
    </p:spTree>
    <p:extLst>
      <p:ext uri="{BB962C8B-B14F-4D97-AF65-F5344CB8AC3E}">
        <p14:creationId xmlns:p14="http://schemas.microsoft.com/office/powerpoint/2010/main" val="33515966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A01B2E-4384-43DF-9ED5-7BD69F35DBB9}" type="slidenum">
              <a:rPr lang="en-GB" smtClean="0"/>
              <a:t>‹#›</a:t>
            </a:fld>
            <a:endParaRPr lang="en-GB"/>
          </a:p>
        </p:txBody>
      </p:sp>
      <p:sp>
        <p:nvSpPr>
          <p:cNvPr id="5" name="Date Placeholder 4"/>
          <p:cNvSpPr>
            <a:spLocks noGrp="1"/>
          </p:cNvSpPr>
          <p:nvPr>
            <p:ph type="dt" sz="half" idx="10"/>
          </p:nvPr>
        </p:nvSpPr>
        <p:spPr/>
        <p:txBody>
          <a:bodyPr/>
          <a:lstStyle/>
          <a:p>
            <a:fld id="{7C101034-D59C-491E-BFA3-05C76D771A02}" type="datetimeFigureOut">
              <a:rPr lang="en-GB" smtClean="0"/>
              <a:t>17/09/2025</a:t>
            </a:fld>
            <a:endParaRPr lang="en-GB"/>
          </a:p>
        </p:txBody>
      </p:sp>
    </p:spTree>
    <p:extLst>
      <p:ext uri="{BB962C8B-B14F-4D97-AF65-F5344CB8AC3E}">
        <p14:creationId xmlns:p14="http://schemas.microsoft.com/office/powerpoint/2010/main" val="34035249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C101034-D59C-491E-BFA3-05C76D771A02}"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01B2E-4384-43DF-9ED5-7BD69F35DBB9}" type="slidenum">
              <a:rPr lang="en-GB" smtClean="0"/>
              <a:t>‹#›</a:t>
            </a:fld>
            <a:endParaRPr lang="en-GB"/>
          </a:p>
        </p:txBody>
      </p:sp>
    </p:spTree>
    <p:extLst>
      <p:ext uri="{BB962C8B-B14F-4D97-AF65-F5344CB8AC3E}">
        <p14:creationId xmlns:p14="http://schemas.microsoft.com/office/powerpoint/2010/main" val="21791140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C101034-D59C-491E-BFA3-05C76D771A02}"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01B2E-4384-43DF-9ED5-7BD69F35DBB9}"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7285662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C101034-D59C-491E-BFA3-05C76D771A02}"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01B2E-4384-43DF-9ED5-7BD69F35DBB9}" type="slidenum">
              <a:rPr lang="en-GB" smtClean="0"/>
              <a:t>‹#›</a:t>
            </a:fld>
            <a:endParaRPr lang="en-GB"/>
          </a:p>
        </p:txBody>
      </p:sp>
    </p:spTree>
    <p:extLst>
      <p:ext uri="{BB962C8B-B14F-4D97-AF65-F5344CB8AC3E}">
        <p14:creationId xmlns:p14="http://schemas.microsoft.com/office/powerpoint/2010/main" val="28253255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C101034-D59C-491E-BFA3-05C76D771A02}"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01B2E-4384-43DF-9ED5-7BD69F35DBB9}"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318306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C101034-D59C-491E-BFA3-05C76D771A02}"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01B2E-4384-43DF-9ED5-7BD69F35DBB9}" type="slidenum">
              <a:rPr lang="en-GB" smtClean="0"/>
              <a:t>‹#›</a:t>
            </a:fld>
            <a:endParaRPr lang="en-GB"/>
          </a:p>
        </p:txBody>
      </p:sp>
    </p:spTree>
    <p:extLst>
      <p:ext uri="{BB962C8B-B14F-4D97-AF65-F5344CB8AC3E}">
        <p14:creationId xmlns:p14="http://schemas.microsoft.com/office/powerpoint/2010/main" val="27635423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C101034-D59C-491E-BFA3-05C76D771A02}"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01B2E-4384-43DF-9ED5-7BD69F35DBB9}" type="slidenum">
              <a:rPr lang="en-GB" smtClean="0"/>
              <a:t>‹#›</a:t>
            </a:fld>
            <a:endParaRPr lang="en-GB"/>
          </a:p>
        </p:txBody>
      </p:sp>
    </p:spTree>
    <p:extLst>
      <p:ext uri="{BB962C8B-B14F-4D97-AF65-F5344CB8AC3E}">
        <p14:creationId xmlns:p14="http://schemas.microsoft.com/office/powerpoint/2010/main" val="1404311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C101034-D59C-491E-BFA3-05C76D771A02}"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01B2E-4384-43DF-9ED5-7BD69F35DBB9}" type="slidenum">
              <a:rPr lang="en-GB" smtClean="0"/>
              <a:t>‹#›</a:t>
            </a:fld>
            <a:endParaRPr lang="en-GB"/>
          </a:p>
        </p:txBody>
      </p:sp>
    </p:spTree>
    <p:extLst>
      <p:ext uri="{BB962C8B-B14F-4D97-AF65-F5344CB8AC3E}">
        <p14:creationId xmlns:p14="http://schemas.microsoft.com/office/powerpoint/2010/main" val="12006246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C101034-D59C-491E-BFA3-05C76D771A02}" type="datetimeFigureOut">
              <a:rPr lang="en-GB" smtClean="0"/>
              <a:t>17/09/2025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2DA01B2E-4384-43DF-9ED5-7BD69F35DBB9}" type="slidenum">
              <a:rPr lang="en-GB" smtClean="0"/>
              <a:t>‹#›</a:t>
            </a:fld>
            <a:endParaRPr lang="en-GB"/>
          </a:p>
        </p:txBody>
      </p:sp>
    </p:spTree>
    <p:extLst>
      <p:ext uri="{BB962C8B-B14F-4D97-AF65-F5344CB8AC3E}">
        <p14:creationId xmlns:p14="http://schemas.microsoft.com/office/powerpoint/2010/main" val="2825146235"/>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 id="2147483725" r:id="rId12"/>
    <p:sldLayoutId id="2147483726" r:id="rId13"/>
    <p:sldLayoutId id="2147483727" r:id="rId14"/>
    <p:sldLayoutId id="2147483728" r:id="rId15"/>
    <p:sldLayoutId id="214748372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27165" y="2284957"/>
            <a:ext cx="9144000" cy="2387600"/>
          </a:xfrm>
        </p:spPr>
        <p:txBody>
          <a:bodyPr>
            <a:normAutofit/>
          </a:bodyPr>
          <a:lstStyle/>
          <a:p>
            <a:r>
              <a:rPr lang="en-GB" sz="7200" dirty="0">
                <a:solidFill>
                  <a:schemeClr val="tx1">
                    <a:lumMod val="85000"/>
                    <a:lumOff val="15000"/>
                  </a:schemeClr>
                </a:solidFill>
              </a:rPr>
              <a:t>Welcome to Year 1</a:t>
            </a:r>
          </a:p>
        </p:txBody>
      </p:sp>
      <p:pic>
        <p:nvPicPr>
          <p:cNvPr id="1026" name="Picture 2" descr="No photo description availab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44694" y="901654"/>
            <a:ext cx="2065111" cy="20651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76571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6000" dirty="0">
                <a:solidFill>
                  <a:schemeClr val="tx1">
                    <a:lumMod val="85000"/>
                    <a:lumOff val="15000"/>
                  </a:schemeClr>
                </a:solidFill>
              </a:rPr>
              <a:t>Year 1 Staff</a:t>
            </a:r>
          </a:p>
        </p:txBody>
      </p:sp>
      <p:sp>
        <p:nvSpPr>
          <p:cNvPr id="3" name="Content Placeholder 2"/>
          <p:cNvSpPr>
            <a:spLocks noGrp="1"/>
          </p:cNvSpPr>
          <p:nvPr>
            <p:ph idx="1"/>
          </p:nvPr>
        </p:nvSpPr>
        <p:spPr>
          <a:xfrm>
            <a:off x="185057" y="2272936"/>
            <a:ext cx="10515600" cy="3277009"/>
          </a:xfrm>
        </p:spPr>
        <p:txBody>
          <a:bodyPr>
            <a:normAutofit/>
          </a:bodyPr>
          <a:lstStyle/>
          <a:p>
            <a:pPr marL="0" indent="0" algn="ctr">
              <a:buNone/>
            </a:pPr>
            <a:r>
              <a:rPr lang="en-GB" sz="4000" b="1" dirty="0"/>
              <a:t>Class Teachers- </a:t>
            </a:r>
            <a:r>
              <a:rPr lang="en-GB" sz="4000" dirty="0"/>
              <a:t>Mrs Blass &amp; Miss McDonald (Thursdays)</a:t>
            </a:r>
          </a:p>
          <a:p>
            <a:pPr marL="0" indent="0" algn="ctr">
              <a:buNone/>
            </a:pPr>
            <a:r>
              <a:rPr lang="en-GB" sz="4000" b="1" dirty="0"/>
              <a:t>Support Staff- </a:t>
            </a:r>
            <a:r>
              <a:rPr lang="en-GB" sz="4000" dirty="0"/>
              <a:t>Mrs O’Donnell </a:t>
            </a:r>
          </a:p>
        </p:txBody>
      </p:sp>
    </p:spTree>
    <p:extLst>
      <p:ext uri="{BB962C8B-B14F-4D97-AF65-F5344CB8AC3E}">
        <p14:creationId xmlns:p14="http://schemas.microsoft.com/office/powerpoint/2010/main" val="25121819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207555"/>
            <a:ext cx="8596668" cy="1320800"/>
          </a:xfrm>
        </p:spPr>
        <p:txBody>
          <a:bodyPr/>
          <a:lstStyle/>
          <a:p>
            <a:pPr algn="ctr"/>
            <a:r>
              <a:rPr lang="en-GB" dirty="0">
                <a:solidFill>
                  <a:schemeClr val="tx1">
                    <a:lumMod val="85000"/>
                    <a:lumOff val="15000"/>
                  </a:schemeClr>
                </a:solidFill>
              </a:rPr>
              <a:t>Curriculum</a:t>
            </a:r>
          </a:p>
        </p:txBody>
      </p:sp>
      <p:sp>
        <p:nvSpPr>
          <p:cNvPr id="3" name="Content Placeholder 2"/>
          <p:cNvSpPr>
            <a:spLocks noGrp="1"/>
          </p:cNvSpPr>
          <p:nvPr>
            <p:ph idx="1"/>
          </p:nvPr>
        </p:nvSpPr>
        <p:spPr>
          <a:xfrm>
            <a:off x="677333" y="1240972"/>
            <a:ext cx="9237375" cy="4976948"/>
          </a:xfrm>
        </p:spPr>
        <p:txBody>
          <a:bodyPr>
            <a:noAutofit/>
          </a:bodyPr>
          <a:lstStyle/>
          <a:p>
            <a:r>
              <a:rPr lang="en-GB" dirty="0">
                <a:latin typeface="+mj-lt"/>
                <a:cs typeface="Arial" panose="020B0604020202020204" pitchFamily="34" charset="0"/>
              </a:rPr>
              <a:t>As part of the transition from Early Years to Year 1, we have ensured that our classroom environment feels familiar and supportive by providing continuous provision throughout the autumn term. This means that alongside whole-class learning, children still have access to different areas of the classroom, such as the creative area, maths area, writing area, small world area, reading corner, and role play space. </a:t>
            </a:r>
          </a:p>
          <a:p>
            <a:r>
              <a:rPr lang="en-GB" dirty="0" smtClean="0">
                <a:latin typeface="+mj-lt"/>
                <a:cs typeface="Arial" panose="020B0604020202020204" pitchFamily="34" charset="0"/>
              </a:rPr>
              <a:t>In </a:t>
            </a:r>
            <a:r>
              <a:rPr lang="en-GB" dirty="0">
                <a:latin typeface="+mj-lt"/>
                <a:cs typeface="Arial" panose="020B0604020202020204" pitchFamily="34" charset="0"/>
              </a:rPr>
              <a:t>addition to this, we provide enhanced provision, which means that activities are set up based on the children’s interests and their prior learning. For example, if we have been focusing on number bonds to 10 in maths, the following week the tuff tray might include opportunities for children to explore and practise this in a hands-on way.</a:t>
            </a:r>
            <a:r>
              <a:rPr lang="en-GB">
                <a:latin typeface="+mj-lt"/>
                <a:cs typeface="Arial" panose="020B0604020202020204" pitchFamily="34" charset="0"/>
              </a:rPr>
              <a:t> </a:t>
            </a:r>
            <a:endParaRPr lang="en-GB" dirty="0">
              <a:latin typeface="+mj-lt"/>
              <a:cs typeface="Arial" panose="020B0604020202020204" pitchFamily="34" charset="0"/>
            </a:endParaRPr>
          </a:p>
          <a:p>
            <a:r>
              <a:rPr lang="en-GB" dirty="0">
                <a:latin typeface="+mj-lt"/>
                <a:cs typeface="Arial" panose="020B0604020202020204" pitchFamily="34" charset="0"/>
              </a:rPr>
              <a:t>This approach supports children's independence, curiosity and confidence as they settle into Year 1 learning.</a:t>
            </a:r>
            <a:endParaRPr lang="en-GB" dirty="0"/>
          </a:p>
        </p:txBody>
      </p:sp>
    </p:spTree>
    <p:extLst>
      <p:ext uri="{BB962C8B-B14F-4D97-AF65-F5344CB8AC3E}">
        <p14:creationId xmlns:p14="http://schemas.microsoft.com/office/powerpoint/2010/main" val="903997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000" dirty="0">
                <a:solidFill>
                  <a:schemeClr val="tx1">
                    <a:lumMod val="85000"/>
                    <a:lumOff val="15000"/>
                  </a:schemeClr>
                </a:solidFill>
              </a:rPr>
              <a:t>P.E.</a:t>
            </a:r>
          </a:p>
        </p:txBody>
      </p:sp>
      <p:sp>
        <p:nvSpPr>
          <p:cNvPr id="3" name="Content Placeholder 2"/>
          <p:cNvSpPr>
            <a:spLocks noGrp="1"/>
          </p:cNvSpPr>
          <p:nvPr>
            <p:ph idx="1"/>
          </p:nvPr>
        </p:nvSpPr>
        <p:spPr/>
        <p:txBody>
          <a:bodyPr>
            <a:normAutofit/>
          </a:bodyPr>
          <a:lstStyle/>
          <a:p>
            <a:r>
              <a:rPr lang="en-GB" sz="2800" dirty="0"/>
              <a:t>P.E. will take place on Thursdays with Miss McDonald and on Fridays with the Sports Coach. </a:t>
            </a:r>
          </a:p>
          <a:p>
            <a:r>
              <a:rPr lang="en-GB" sz="2800" dirty="0"/>
              <a:t>Please ensure your child comes to school wearing the correct P.E. uniform on both days so they are fully prepared to take part in all activities comfortably and safely. </a:t>
            </a:r>
          </a:p>
        </p:txBody>
      </p:sp>
    </p:spTree>
    <p:extLst>
      <p:ext uri="{BB962C8B-B14F-4D97-AF65-F5344CB8AC3E}">
        <p14:creationId xmlns:p14="http://schemas.microsoft.com/office/powerpoint/2010/main" val="26842749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solidFill>
                  <a:schemeClr val="tx1">
                    <a:lumMod val="85000"/>
                    <a:lumOff val="15000"/>
                  </a:schemeClr>
                </a:solidFill>
              </a:rPr>
              <a:t>Reading Books Information</a:t>
            </a:r>
          </a:p>
        </p:txBody>
      </p:sp>
      <p:sp>
        <p:nvSpPr>
          <p:cNvPr id="3" name="Content Placeholder 2"/>
          <p:cNvSpPr>
            <a:spLocks noGrp="1"/>
          </p:cNvSpPr>
          <p:nvPr>
            <p:ph idx="1"/>
          </p:nvPr>
        </p:nvSpPr>
        <p:spPr>
          <a:xfrm>
            <a:off x="677333" y="1494383"/>
            <a:ext cx="9028369" cy="4841103"/>
          </a:xfrm>
        </p:spPr>
        <p:txBody>
          <a:bodyPr>
            <a:normAutofit fontScale="77500" lnSpcReduction="20000"/>
          </a:bodyPr>
          <a:lstStyle/>
          <a:p>
            <a:pPr marL="0" indent="0">
              <a:buNone/>
            </a:pPr>
            <a:r>
              <a:rPr lang="en-GB" sz="2400" b="1" dirty="0"/>
              <a:t>Each week, children will receive two reading books:</a:t>
            </a:r>
          </a:p>
          <a:p>
            <a:r>
              <a:rPr lang="en-GB" sz="2400" dirty="0"/>
              <a:t>One phonics book, carefully matched to their current phonic ability.</a:t>
            </a:r>
          </a:p>
          <a:p>
            <a:r>
              <a:rPr lang="en-GB" sz="2400" dirty="0"/>
              <a:t>One library book, chosen by the child to enjoy and share with you at home.</a:t>
            </a:r>
          </a:p>
          <a:p>
            <a:pPr marL="0" indent="0">
              <a:buNone/>
            </a:pPr>
            <a:endParaRPr lang="en-GB" sz="2400" b="1" dirty="0"/>
          </a:p>
          <a:p>
            <a:pPr marL="0" indent="0">
              <a:buNone/>
            </a:pPr>
            <a:r>
              <a:rPr lang="en-GB" sz="2400" b="1" dirty="0"/>
              <a:t>Phonics Books:</a:t>
            </a:r>
            <a:endParaRPr lang="en-GB" sz="2400" dirty="0"/>
          </a:p>
          <a:p>
            <a:r>
              <a:rPr lang="en-GB" sz="2400" dirty="0"/>
              <a:t>These are changed every Monday.</a:t>
            </a:r>
          </a:p>
          <a:p>
            <a:r>
              <a:rPr lang="en-GB" sz="2400" dirty="0"/>
              <a:t>They are kept in school until Wednesday so that staff can hear the children read.</a:t>
            </a:r>
          </a:p>
          <a:p>
            <a:r>
              <a:rPr lang="en-GB" sz="2400" dirty="0"/>
              <a:t>Children take them home from Thursday to Monday to continue reading and practising at home.</a:t>
            </a:r>
          </a:p>
          <a:p>
            <a:pPr marL="0" indent="0">
              <a:buNone/>
            </a:pPr>
            <a:r>
              <a:rPr lang="en-GB" sz="2400" b="1" dirty="0"/>
              <a:t>Library Books:</a:t>
            </a:r>
            <a:endParaRPr lang="en-GB" sz="2400" dirty="0"/>
          </a:p>
          <a:p>
            <a:r>
              <a:rPr lang="en-GB" sz="2400" dirty="0"/>
              <a:t>Library day is Tuesday, when children will choose a new book to take home.</a:t>
            </a:r>
          </a:p>
          <a:p>
            <a:r>
              <a:rPr lang="en-GB" sz="2400" dirty="0"/>
              <a:t>Please ensure library books are returned to school by Tuesday each week so your child can borrow a new one.</a:t>
            </a:r>
          </a:p>
          <a:p>
            <a:endParaRPr lang="en-GB" dirty="0"/>
          </a:p>
        </p:txBody>
      </p:sp>
    </p:spTree>
    <p:extLst>
      <p:ext uri="{BB962C8B-B14F-4D97-AF65-F5344CB8AC3E}">
        <p14:creationId xmlns:p14="http://schemas.microsoft.com/office/powerpoint/2010/main" val="17767475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400" dirty="0">
                <a:solidFill>
                  <a:schemeClr val="tx1">
                    <a:lumMod val="85000"/>
                    <a:lumOff val="15000"/>
                  </a:schemeClr>
                </a:solidFill>
              </a:rPr>
              <a:t>Homework</a:t>
            </a:r>
          </a:p>
        </p:txBody>
      </p:sp>
      <p:sp>
        <p:nvSpPr>
          <p:cNvPr id="4" name="Rectangle 1"/>
          <p:cNvSpPr>
            <a:spLocks noGrp="1" noChangeArrowheads="1"/>
          </p:cNvSpPr>
          <p:nvPr>
            <p:ph idx="1"/>
          </p:nvPr>
        </p:nvSpPr>
        <p:spPr bwMode="auto">
          <a:xfrm>
            <a:off x="677334" y="2300673"/>
            <a:ext cx="9446380"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mj-lt"/>
              </a:rPr>
              <a:t>Reading: </a:t>
            </a:r>
            <a:r>
              <a:rPr kumimoji="0" lang="en-US" altLang="en-US" sz="1800" i="0" u="none" strike="noStrike" cap="none" normalizeH="0" baseline="0" dirty="0">
                <a:ln>
                  <a:noFill/>
                </a:ln>
                <a:solidFill>
                  <a:schemeClr val="tx1"/>
                </a:solidFill>
                <a:effectLst/>
                <a:latin typeface="+mj-lt"/>
              </a:rPr>
              <a:t>Children should read every night. This can be their school reading book or a library book. Regular reading supports their fluency and comprehension skills.</a:t>
            </a:r>
          </a:p>
          <a:p>
            <a:pPr marL="0" marR="0" lvl="0" indent="0" algn="l" defTabSz="914400" rtl="0" eaLnBrk="0" fontAlgn="base" latinLnBrk="0" hangingPunct="0">
              <a:lnSpc>
                <a:spcPct val="100000"/>
              </a:lnSpc>
              <a:spcBef>
                <a:spcPct val="0"/>
              </a:spcBef>
              <a:spcAft>
                <a:spcPct val="0"/>
              </a:spcAft>
              <a:buClrTx/>
              <a:buSzTx/>
              <a:buNone/>
              <a:tabLst/>
            </a:pPr>
            <a:endParaRPr kumimoji="0" lang="en-US" altLang="en-US" sz="1800" i="0" u="none" strike="noStrike" cap="none" normalizeH="0" baseline="0" dirty="0">
              <a:ln>
                <a:noFill/>
              </a:ln>
              <a:solidFill>
                <a:schemeClr val="tx1"/>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mj-lt"/>
              </a:rPr>
              <a:t>Home Learning Grid:</a:t>
            </a:r>
            <a:r>
              <a:rPr lang="en-US" altLang="en-US" b="1" dirty="0">
                <a:solidFill>
                  <a:schemeClr val="tx1"/>
                </a:solidFill>
                <a:latin typeface="+mj-lt"/>
              </a:rPr>
              <a:t> </a:t>
            </a:r>
            <a:r>
              <a:rPr kumimoji="0" lang="en-US" altLang="en-US" sz="1800" i="0" u="none" strike="noStrike" cap="none" normalizeH="0" baseline="0" dirty="0">
                <a:ln>
                  <a:noFill/>
                </a:ln>
                <a:solidFill>
                  <a:schemeClr val="tx1"/>
                </a:solidFill>
                <a:effectLst/>
                <a:latin typeface="+mj-lt"/>
              </a:rPr>
              <a:t>Children should aim to complete at least 6 activities from the Home Learning Grid over the half term. The grid will be uploaded to Google Classroom, and completed tasks should be submitted there as they are finished.</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i="0" u="none" strike="noStrike" cap="none" normalizeH="0" baseline="0" dirty="0">
                <a:ln>
                  <a:noFill/>
                </a:ln>
                <a:solidFill>
                  <a:schemeClr val="tx1"/>
                </a:solidFill>
                <a:effectLst/>
                <a:latin typeface="+mj-lt"/>
              </a:rPr>
              <a:t>If your child would like to complete more than 6 tasks, they are very welcome to do so! The activities are open-ended, meaning children can choose how they want to present their work and can extend the tasks as much as they wish.</a:t>
            </a:r>
            <a:r>
              <a:rPr kumimoji="0" lang="en-US" altLang="en-US" sz="1800" i="0" u="none" strike="noStrike" cap="none" normalizeH="0" dirty="0">
                <a:ln>
                  <a:noFill/>
                </a:ln>
                <a:solidFill>
                  <a:schemeClr val="tx1"/>
                </a:solidFill>
                <a:effectLst/>
                <a:latin typeface="+mj-lt"/>
              </a:rPr>
              <a:t> </a:t>
            </a:r>
            <a:r>
              <a:rPr kumimoji="0" lang="en-US" altLang="en-US" sz="1800" i="0" u="none" strike="noStrike" cap="none" normalizeH="0" baseline="0" dirty="0">
                <a:ln>
                  <a:noFill/>
                </a:ln>
                <a:solidFill>
                  <a:schemeClr val="tx1"/>
                </a:solidFill>
                <a:effectLst/>
                <a:latin typeface="+mj-lt"/>
              </a:rPr>
              <a:t>Any work that cannot be uploaded (such as art projects) can be brought into school to be shared with the class.</a:t>
            </a:r>
          </a:p>
        </p:txBody>
      </p:sp>
    </p:spTree>
    <p:extLst>
      <p:ext uri="{BB962C8B-B14F-4D97-AF65-F5344CB8AC3E}">
        <p14:creationId xmlns:p14="http://schemas.microsoft.com/office/powerpoint/2010/main" val="2493978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Any Questions PowerPoint PPT Slide desig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67701" y="1488077"/>
            <a:ext cx="4953000" cy="2790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356526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34</TotalTime>
  <Words>499</Words>
  <Application>Microsoft Office PowerPoint</Application>
  <PresentationFormat>Widescreen</PresentationFormat>
  <Paragraphs>28</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Trebuchet MS</vt:lpstr>
      <vt:lpstr>Wingdings 3</vt:lpstr>
      <vt:lpstr>Facet</vt:lpstr>
      <vt:lpstr>Welcome to Year 1</vt:lpstr>
      <vt:lpstr>Year 1 Staff</vt:lpstr>
      <vt:lpstr>Curriculum</vt:lpstr>
      <vt:lpstr>P.E.</vt:lpstr>
      <vt:lpstr>Reading Books Information</vt:lpstr>
      <vt:lpstr>Homework</vt:lpstr>
      <vt:lpstr>PowerPoint Presentation</vt:lpstr>
    </vt:vector>
  </TitlesOfParts>
  <Company>Hewlett-Packard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1</dc:title>
  <dc:creator>joshua blass</dc:creator>
  <cp:lastModifiedBy>ABlass</cp:lastModifiedBy>
  <cp:revision>8</cp:revision>
  <dcterms:created xsi:type="dcterms:W3CDTF">2025-09-14T18:47:41Z</dcterms:created>
  <dcterms:modified xsi:type="dcterms:W3CDTF">2025-09-17T11:33:48Z</dcterms:modified>
</cp:coreProperties>
</file>