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5"/>
  </p:notesMasterIdLst>
  <p:handoutMasterIdLst>
    <p:handoutMasterId r:id="rId36"/>
  </p:handoutMasterIdLst>
  <p:sldIdLst>
    <p:sldId id="257" r:id="rId2"/>
    <p:sldId id="258" r:id="rId3"/>
    <p:sldId id="259" r:id="rId4"/>
    <p:sldId id="297" r:id="rId5"/>
    <p:sldId id="262" r:id="rId6"/>
    <p:sldId id="279" r:id="rId7"/>
    <p:sldId id="280" r:id="rId8"/>
    <p:sldId id="264" r:id="rId9"/>
    <p:sldId id="282" r:id="rId10"/>
    <p:sldId id="306" r:id="rId11"/>
    <p:sldId id="307" r:id="rId12"/>
    <p:sldId id="308" r:id="rId13"/>
    <p:sldId id="309" r:id="rId14"/>
    <p:sldId id="310" r:id="rId15"/>
    <p:sldId id="291" r:id="rId16"/>
    <p:sldId id="285" r:id="rId17"/>
    <p:sldId id="295" r:id="rId18"/>
    <p:sldId id="296" r:id="rId19"/>
    <p:sldId id="261" r:id="rId20"/>
    <p:sldId id="273" r:id="rId21"/>
    <p:sldId id="316" r:id="rId22"/>
    <p:sldId id="299" r:id="rId23"/>
    <p:sldId id="277" r:id="rId24"/>
    <p:sldId id="311" r:id="rId25"/>
    <p:sldId id="317" r:id="rId26"/>
    <p:sldId id="318" r:id="rId27"/>
    <p:sldId id="270" r:id="rId28"/>
    <p:sldId id="312" r:id="rId29"/>
    <p:sldId id="276" r:id="rId30"/>
    <p:sldId id="313" r:id="rId31"/>
    <p:sldId id="275" r:id="rId32"/>
    <p:sldId id="315" r:id="rId33"/>
    <p:sldId id="266" r:id="rId34"/>
  </p:sldIdLst>
  <p:sldSz cx="6119813" cy="4319588"/>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58C08F-0BBE-4DF0-8CAE-DCA6285650EC}" v="14" dt="2025-10-13T14:22:34.8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76"/>
  </p:normalViewPr>
  <p:slideViewPr>
    <p:cSldViewPr snapToGrid="0">
      <p:cViewPr varScale="1">
        <p:scale>
          <a:sx n="170" d="100"/>
          <a:sy n="170" d="100"/>
        </p:scale>
        <p:origin x="1500"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Banks" userId="e4003a43-4ad7-4d79-a39f-00cbc6e3a0d5" providerId="ADAL" clId="{2BA1BF5F-D185-4BEB-8BE1-79F946DF3B67}"/>
    <pc:docChg chg="undo custSel addSld delSld modSld">
      <pc:chgData name="Tom Banks" userId="e4003a43-4ad7-4d79-a39f-00cbc6e3a0d5" providerId="ADAL" clId="{2BA1BF5F-D185-4BEB-8BE1-79F946DF3B67}" dt="2025-10-13T14:22:34.885" v="156"/>
      <pc:docMkLst>
        <pc:docMk/>
      </pc:docMkLst>
      <pc:sldChg chg="modSp mod">
        <pc:chgData name="Tom Banks" userId="e4003a43-4ad7-4d79-a39f-00cbc6e3a0d5" providerId="ADAL" clId="{2BA1BF5F-D185-4BEB-8BE1-79F946DF3B67}" dt="2025-10-13T14:11:36.659" v="46" actId="14100"/>
        <pc:sldMkLst>
          <pc:docMk/>
          <pc:sldMk cId="3049483886" sldId="258"/>
        </pc:sldMkLst>
        <pc:spChg chg="mod">
          <ac:chgData name="Tom Banks" userId="e4003a43-4ad7-4d79-a39f-00cbc6e3a0d5" providerId="ADAL" clId="{2BA1BF5F-D185-4BEB-8BE1-79F946DF3B67}" dt="2025-10-13T14:11:36.659" v="46" actId="14100"/>
          <ac:spMkLst>
            <pc:docMk/>
            <pc:sldMk cId="3049483886" sldId="258"/>
            <ac:spMk id="6" creationId="{E75BBE26-0E13-8E2A-5BAF-A450B00A85BD}"/>
          </ac:spMkLst>
        </pc:spChg>
      </pc:sldChg>
      <pc:sldChg chg="modSp mod">
        <pc:chgData name="Tom Banks" userId="e4003a43-4ad7-4d79-a39f-00cbc6e3a0d5" providerId="ADAL" clId="{2BA1BF5F-D185-4BEB-8BE1-79F946DF3B67}" dt="2025-10-13T14:12:23.014" v="51" actId="20577"/>
        <pc:sldMkLst>
          <pc:docMk/>
          <pc:sldMk cId="191243481" sldId="259"/>
        </pc:sldMkLst>
        <pc:spChg chg="mod">
          <ac:chgData name="Tom Banks" userId="e4003a43-4ad7-4d79-a39f-00cbc6e3a0d5" providerId="ADAL" clId="{2BA1BF5F-D185-4BEB-8BE1-79F946DF3B67}" dt="2025-10-13T14:12:23.014" v="51" actId="20577"/>
          <ac:spMkLst>
            <pc:docMk/>
            <pc:sldMk cId="191243481" sldId="259"/>
            <ac:spMk id="6" creationId="{61D9F60F-F13B-1086-50C1-85D73CC0740F}"/>
          </ac:spMkLst>
        </pc:spChg>
      </pc:sldChg>
      <pc:sldChg chg="modSp mod">
        <pc:chgData name="Tom Banks" userId="e4003a43-4ad7-4d79-a39f-00cbc6e3a0d5" providerId="ADAL" clId="{2BA1BF5F-D185-4BEB-8BE1-79F946DF3B67}" dt="2025-10-13T14:16:54.551" v="109" actId="1076"/>
        <pc:sldMkLst>
          <pc:docMk/>
          <pc:sldMk cId="3356791903" sldId="260"/>
        </pc:sldMkLst>
        <pc:spChg chg="mod">
          <ac:chgData name="Tom Banks" userId="e4003a43-4ad7-4d79-a39f-00cbc6e3a0d5" providerId="ADAL" clId="{2BA1BF5F-D185-4BEB-8BE1-79F946DF3B67}" dt="2025-10-13T14:16:30.567" v="108" actId="12"/>
          <ac:spMkLst>
            <pc:docMk/>
            <pc:sldMk cId="3356791903" sldId="260"/>
            <ac:spMk id="2" creationId="{DF6A6CD2-88E8-9610-81B4-3451EA6069CB}"/>
          </ac:spMkLst>
        </pc:spChg>
        <pc:graphicFrameChg chg="mod">
          <ac:chgData name="Tom Banks" userId="e4003a43-4ad7-4d79-a39f-00cbc6e3a0d5" providerId="ADAL" clId="{2BA1BF5F-D185-4BEB-8BE1-79F946DF3B67}" dt="2025-10-13T14:16:54.551" v="109" actId="1076"/>
          <ac:graphicFrameMkLst>
            <pc:docMk/>
            <pc:sldMk cId="3356791903" sldId="260"/>
            <ac:graphicFrameMk id="5" creationId="{5A182FA8-E1AB-D63D-6ECD-2D907EE595F6}"/>
          </ac:graphicFrameMkLst>
        </pc:graphicFrameChg>
      </pc:sldChg>
      <pc:sldChg chg="modSp mod">
        <pc:chgData name="Tom Banks" userId="e4003a43-4ad7-4d79-a39f-00cbc6e3a0d5" providerId="ADAL" clId="{2BA1BF5F-D185-4BEB-8BE1-79F946DF3B67}" dt="2025-10-13T14:21:09.419" v="140" actId="20577"/>
        <pc:sldMkLst>
          <pc:docMk/>
          <pc:sldMk cId="3285007833" sldId="261"/>
        </pc:sldMkLst>
        <pc:spChg chg="mod">
          <ac:chgData name="Tom Banks" userId="e4003a43-4ad7-4d79-a39f-00cbc6e3a0d5" providerId="ADAL" clId="{2BA1BF5F-D185-4BEB-8BE1-79F946DF3B67}" dt="2025-10-13T14:20:38.941" v="139" actId="2711"/>
          <ac:spMkLst>
            <pc:docMk/>
            <pc:sldMk cId="3285007833" sldId="261"/>
            <ac:spMk id="2" creationId="{282A97B3-2922-B00E-5223-36C9D9090A0A}"/>
          </ac:spMkLst>
        </pc:spChg>
        <pc:spChg chg="mod">
          <ac:chgData name="Tom Banks" userId="e4003a43-4ad7-4d79-a39f-00cbc6e3a0d5" providerId="ADAL" clId="{2BA1BF5F-D185-4BEB-8BE1-79F946DF3B67}" dt="2025-10-13T14:21:09.419" v="140" actId="20577"/>
          <ac:spMkLst>
            <pc:docMk/>
            <pc:sldMk cId="3285007833" sldId="261"/>
            <ac:spMk id="4" creationId="{04783345-C545-CED1-568E-A1725BB54AFE}"/>
          </ac:spMkLst>
        </pc:spChg>
        <pc:picChg chg="mod">
          <ac:chgData name="Tom Banks" userId="e4003a43-4ad7-4d79-a39f-00cbc6e3a0d5" providerId="ADAL" clId="{2BA1BF5F-D185-4BEB-8BE1-79F946DF3B67}" dt="2025-10-13T14:18:42.029" v="111" actId="1076"/>
          <ac:picMkLst>
            <pc:docMk/>
            <pc:sldMk cId="3285007833" sldId="261"/>
            <ac:picMk id="3" creationId="{B16F9FF0-9213-3BFF-5463-418DC945D99B}"/>
          </ac:picMkLst>
        </pc:picChg>
      </pc:sldChg>
      <pc:sldChg chg="addSp delSp modSp mod">
        <pc:chgData name="Tom Banks" userId="e4003a43-4ad7-4d79-a39f-00cbc6e3a0d5" providerId="ADAL" clId="{2BA1BF5F-D185-4BEB-8BE1-79F946DF3B67}" dt="2025-10-13T14:13:44.936" v="63" actId="20577"/>
        <pc:sldMkLst>
          <pc:docMk/>
          <pc:sldMk cId="2755977508" sldId="262"/>
        </pc:sldMkLst>
        <pc:spChg chg="del">
          <ac:chgData name="Tom Banks" userId="e4003a43-4ad7-4d79-a39f-00cbc6e3a0d5" providerId="ADAL" clId="{2BA1BF5F-D185-4BEB-8BE1-79F946DF3B67}" dt="2025-10-13T14:13:17.081" v="56" actId="478"/>
          <ac:spMkLst>
            <pc:docMk/>
            <pc:sldMk cId="2755977508" sldId="262"/>
            <ac:spMk id="2" creationId="{623E1137-5874-5AF5-E33D-0283DCF09A03}"/>
          </ac:spMkLst>
        </pc:spChg>
        <pc:graphicFrameChg chg="mod modGraphic">
          <ac:chgData name="Tom Banks" userId="e4003a43-4ad7-4d79-a39f-00cbc6e3a0d5" providerId="ADAL" clId="{2BA1BF5F-D185-4BEB-8BE1-79F946DF3B67}" dt="2025-10-13T14:13:44.936" v="63" actId="20577"/>
          <ac:graphicFrameMkLst>
            <pc:docMk/>
            <pc:sldMk cId="2755977508" sldId="262"/>
            <ac:graphicFrameMk id="5" creationId="{BB7A6755-CF87-7230-570A-7309BBAF653F}"/>
          </ac:graphicFrameMkLst>
        </pc:graphicFrameChg>
        <pc:picChg chg="del">
          <ac:chgData name="Tom Banks" userId="e4003a43-4ad7-4d79-a39f-00cbc6e3a0d5" providerId="ADAL" clId="{2BA1BF5F-D185-4BEB-8BE1-79F946DF3B67}" dt="2025-10-13T14:13:03.993" v="52" actId="478"/>
          <ac:picMkLst>
            <pc:docMk/>
            <pc:sldMk cId="2755977508" sldId="262"/>
            <ac:picMk id="3" creationId="{CFE197E3-816B-103F-5443-0FF70B38E1D9}"/>
          </ac:picMkLst>
        </pc:picChg>
        <pc:picChg chg="add mod ord">
          <ac:chgData name="Tom Banks" userId="e4003a43-4ad7-4d79-a39f-00cbc6e3a0d5" providerId="ADAL" clId="{2BA1BF5F-D185-4BEB-8BE1-79F946DF3B67}" dt="2025-10-13T14:13:33.578" v="60" actId="1076"/>
          <ac:picMkLst>
            <pc:docMk/>
            <pc:sldMk cId="2755977508" sldId="262"/>
            <ac:picMk id="6" creationId="{B56A260E-BF05-0A5C-4E38-14F45B4DA304}"/>
          </ac:picMkLst>
        </pc:picChg>
      </pc:sldChg>
      <pc:sldChg chg="addSp delSp modSp mod">
        <pc:chgData name="Tom Banks" userId="e4003a43-4ad7-4d79-a39f-00cbc6e3a0d5" providerId="ADAL" clId="{2BA1BF5F-D185-4BEB-8BE1-79F946DF3B67}" dt="2025-10-13T14:15:17.769" v="75" actId="14734"/>
        <pc:sldMkLst>
          <pc:docMk/>
          <pc:sldMk cId="2212214201" sldId="264"/>
        </pc:sldMkLst>
        <pc:spChg chg="del">
          <ac:chgData name="Tom Banks" userId="e4003a43-4ad7-4d79-a39f-00cbc6e3a0d5" providerId="ADAL" clId="{2BA1BF5F-D185-4BEB-8BE1-79F946DF3B67}" dt="2025-10-13T14:14:54.492" v="67" actId="478"/>
          <ac:spMkLst>
            <pc:docMk/>
            <pc:sldMk cId="2212214201" sldId="264"/>
            <ac:spMk id="2" creationId="{1156B0D5-CD92-3A4E-5E05-AA4D983A4A24}"/>
          </ac:spMkLst>
        </pc:spChg>
        <pc:graphicFrameChg chg="mod modGraphic">
          <ac:chgData name="Tom Banks" userId="e4003a43-4ad7-4d79-a39f-00cbc6e3a0d5" providerId="ADAL" clId="{2BA1BF5F-D185-4BEB-8BE1-79F946DF3B67}" dt="2025-10-13T14:15:17.769" v="75" actId="14734"/>
          <ac:graphicFrameMkLst>
            <pc:docMk/>
            <pc:sldMk cId="2212214201" sldId="264"/>
            <ac:graphicFrameMk id="5" creationId="{F9BDBC17-CD2E-90F4-A5E7-9D45B87765A4}"/>
          </ac:graphicFrameMkLst>
        </pc:graphicFrameChg>
        <pc:picChg chg="del">
          <ac:chgData name="Tom Banks" userId="e4003a43-4ad7-4d79-a39f-00cbc6e3a0d5" providerId="ADAL" clId="{2BA1BF5F-D185-4BEB-8BE1-79F946DF3B67}" dt="2025-10-13T14:14:47.417" v="64" actId="478"/>
          <ac:picMkLst>
            <pc:docMk/>
            <pc:sldMk cId="2212214201" sldId="264"/>
            <ac:picMk id="3" creationId="{1C0FE35C-D015-5924-5AA8-4FAE00537F08}"/>
          </ac:picMkLst>
        </pc:picChg>
        <pc:picChg chg="add mod ord">
          <ac:chgData name="Tom Banks" userId="e4003a43-4ad7-4d79-a39f-00cbc6e3a0d5" providerId="ADAL" clId="{2BA1BF5F-D185-4BEB-8BE1-79F946DF3B67}" dt="2025-10-13T14:14:52.508" v="66" actId="167"/>
          <ac:picMkLst>
            <pc:docMk/>
            <pc:sldMk cId="2212214201" sldId="264"/>
            <ac:picMk id="6" creationId="{3AC1E9C2-1C91-6BAC-5047-CE0493D42E70}"/>
          </ac:picMkLst>
        </pc:picChg>
      </pc:sldChg>
      <pc:sldChg chg="delSp modSp mod">
        <pc:chgData name="Tom Banks" userId="e4003a43-4ad7-4d79-a39f-00cbc6e3a0d5" providerId="ADAL" clId="{2BA1BF5F-D185-4BEB-8BE1-79F946DF3B67}" dt="2025-10-13T14:19:47.994" v="117" actId="1076"/>
        <pc:sldMkLst>
          <pc:docMk/>
          <pc:sldMk cId="760599453" sldId="265"/>
        </pc:sldMkLst>
        <pc:spChg chg="del">
          <ac:chgData name="Tom Banks" userId="e4003a43-4ad7-4d79-a39f-00cbc6e3a0d5" providerId="ADAL" clId="{2BA1BF5F-D185-4BEB-8BE1-79F946DF3B67}" dt="2025-10-13T14:18:44.085" v="112" actId="478"/>
          <ac:spMkLst>
            <pc:docMk/>
            <pc:sldMk cId="760599453" sldId="265"/>
            <ac:spMk id="2" creationId="{E8B5FDB1-5538-DC46-5C8D-0386BD9BBC8C}"/>
          </ac:spMkLst>
        </pc:spChg>
        <pc:graphicFrameChg chg="mod modGraphic">
          <ac:chgData name="Tom Banks" userId="e4003a43-4ad7-4d79-a39f-00cbc6e3a0d5" providerId="ADAL" clId="{2BA1BF5F-D185-4BEB-8BE1-79F946DF3B67}" dt="2025-10-13T14:19:47.994" v="117" actId="1076"/>
          <ac:graphicFrameMkLst>
            <pc:docMk/>
            <pc:sldMk cId="760599453" sldId="265"/>
            <ac:graphicFrameMk id="5" creationId="{2BEE4F89-4408-F00A-3DA8-BFCBC572C119}"/>
          </ac:graphicFrameMkLst>
        </pc:graphicFrameChg>
      </pc:sldChg>
      <pc:sldChg chg="modSp mod">
        <pc:chgData name="Tom Banks" userId="e4003a43-4ad7-4d79-a39f-00cbc6e3a0d5" providerId="ADAL" clId="{2BA1BF5F-D185-4BEB-8BE1-79F946DF3B67}" dt="2025-10-13T14:22:18.006" v="148" actId="1076"/>
        <pc:sldMkLst>
          <pc:docMk/>
          <pc:sldMk cId="3120658537" sldId="270"/>
        </pc:sldMkLst>
        <pc:spChg chg="mod">
          <ac:chgData name="Tom Banks" userId="e4003a43-4ad7-4d79-a39f-00cbc6e3a0d5" providerId="ADAL" clId="{2BA1BF5F-D185-4BEB-8BE1-79F946DF3B67}" dt="2025-10-13T14:22:18.006" v="148" actId="1076"/>
          <ac:spMkLst>
            <pc:docMk/>
            <pc:sldMk cId="3120658537" sldId="270"/>
            <ac:spMk id="4" creationId="{1CFA53F3-F0F5-4362-4434-1CA64B94EA7D}"/>
          </ac:spMkLst>
        </pc:spChg>
      </pc:sldChg>
      <pc:sldChg chg="del">
        <pc:chgData name="Tom Banks" userId="e4003a43-4ad7-4d79-a39f-00cbc6e3a0d5" providerId="ADAL" clId="{2BA1BF5F-D185-4BEB-8BE1-79F946DF3B67}" dt="2025-10-13T14:22:24.838" v="151" actId="47"/>
        <pc:sldMkLst>
          <pc:docMk/>
          <pc:sldMk cId="1655039066" sldId="271"/>
        </pc:sldMkLst>
      </pc:sldChg>
      <pc:sldChg chg="del">
        <pc:chgData name="Tom Banks" userId="e4003a43-4ad7-4d79-a39f-00cbc6e3a0d5" providerId="ADAL" clId="{2BA1BF5F-D185-4BEB-8BE1-79F946DF3B67}" dt="2025-10-13T14:22:25.824" v="152" actId="47"/>
        <pc:sldMkLst>
          <pc:docMk/>
          <pc:sldMk cId="1263486907" sldId="272"/>
        </pc:sldMkLst>
      </pc:sldChg>
      <pc:sldChg chg="modSp mod">
        <pc:chgData name="Tom Banks" userId="e4003a43-4ad7-4d79-a39f-00cbc6e3a0d5" providerId="ADAL" clId="{2BA1BF5F-D185-4BEB-8BE1-79F946DF3B67}" dt="2025-10-13T14:21:51.809" v="143" actId="20577"/>
        <pc:sldMkLst>
          <pc:docMk/>
          <pc:sldMk cId="2070466118" sldId="273"/>
        </pc:sldMkLst>
        <pc:spChg chg="mod">
          <ac:chgData name="Tom Banks" userId="e4003a43-4ad7-4d79-a39f-00cbc6e3a0d5" providerId="ADAL" clId="{2BA1BF5F-D185-4BEB-8BE1-79F946DF3B67}" dt="2025-10-13T14:21:51.809" v="143" actId="20577"/>
          <ac:spMkLst>
            <pc:docMk/>
            <pc:sldMk cId="2070466118" sldId="273"/>
            <ac:spMk id="5" creationId="{7C0CE318-2120-E324-9292-5A86D8597144}"/>
          </ac:spMkLst>
        </pc:spChg>
      </pc:sldChg>
      <pc:sldChg chg="add">
        <pc:chgData name="Tom Banks" userId="e4003a43-4ad7-4d79-a39f-00cbc6e3a0d5" providerId="ADAL" clId="{2BA1BF5F-D185-4BEB-8BE1-79F946DF3B67}" dt="2025-10-13T14:22:31.324" v="153"/>
        <pc:sldMkLst>
          <pc:docMk/>
          <pc:sldMk cId="1720532140" sldId="274"/>
        </pc:sldMkLst>
      </pc:sldChg>
      <pc:sldChg chg="add del">
        <pc:chgData name="Tom Banks" userId="e4003a43-4ad7-4d79-a39f-00cbc6e3a0d5" providerId="ADAL" clId="{2BA1BF5F-D185-4BEB-8BE1-79F946DF3B67}" dt="2025-10-13T14:22:24.069" v="150" actId="47"/>
        <pc:sldMkLst>
          <pc:docMk/>
          <pc:sldMk cId="3964462231" sldId="274"/>
        </pc:sldMkLst>
      </pc:sldChg>
      <pc:sldChg chg="add">
        <pc:chgData name="Tom Banks" userId="e4003a43-4ad7-4d79-a39f-00cbc6e3a0d5" providerId="ADAL" clId="{2BA1BF5F-D185-4BEB-8BE1-79F946DF3B67}" dt="2025-10-13T14:22:32.913" v="154"/>
        <pc:sldMkLst>
          <pc:docMk/>
          <pc:sldMk cId="2536211415" sldId="275"/>
        </pc:sldMkLst>
      </pc:sldChg>
      <pc:sldChg chg="add del">
        <pc:chgData name="Tom Banks" userId="e4003a43-4ad7-4d79-a39f-00cbc6e3a0d5" providerId="ADAL" clId="{2BA1BF5F-D185-4BEB-8BE1-79F946DF3B67}" dt="2025-10-13T14:22:22.903" v="149" actId="47"/>
        <pc:sldMkLst>
          <pc:docMk/>
          <pc:sldMk cId="2751133409" sldId="275"/>
        </pc:sldMkLst>
      </pc:sldChg>
      <pc:sldChg chg="add">
        <pc:chgData name="Tom Banks" userId="e4003a43-4ad7-4d79-a39f-00cbc6e3a0d5" providerId="ADAL" clId="{2BA1BF5F-D185-4BEB-8BE1-79F946DF3B67}" dt="2025-10-13T14:22:33.899" v="155"/>
        <pc:sldMkLst>
          <pc:docMk/>
          <pc:sldMk cId="2883864405" sldId="276"/>
        </pc:sldMkLst>
      </pc:sldChg>
      <pc:sldChg chg="add">
        <pc:chgData name="Tom Banks" userId="e4003a43-4ad7-4d79-a39f-00cbc6e3a0d5" providerId="ADAL" clId="{2BA1BF5F-D185-4BEB-8BE1-79F946DF3B67}" dt="2025-10-13T14:22:34.885" v="156"/>
        <pc:sldMkLst>
          <pc:docMk/>
          <pc:sldMk cId="2920400790" sldId="277"/>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D6D9192A-6C82-48A0-919B-423BF103BF69}" type="datetimeFigureOut">
              <a:rPr lang="en-GB" smtClean="0"/>
              <a:t>09/07/2026</a:t>
            </a:fld>
            <a:endParaRPr lang="en-GB" dirty="0"/>
          </a:p>
        </p:txBody>
      </p:sp>
      <p:sp>
        <p:nvSpPr>
          <p:cNvPr id="4" name="Footer Placeholder 3"/>
          <p:cNvSpPr>
            <a:spLocks noGrp="1"/>
          </p:cNvSpPr>
          <p:nvPr>
            <p:ph type="ftr" sz="quarter" idx="2"/>
          </p:nvPr>
        </p:nvSpPr>
        <p:spPr>
          <a:xfrm>
            <a:off x="0" y="9429752"/>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49688" y="9429752"/>
            <a:ext cx="2946400" cy="496888"/>
          </a:xfrm>
          <a:prstGeom prst="rect">
            <a:avLst/>
          </a:prstGeom>
        </p:spPr>
        <p:txBody>
          <a:bodyPr vert="horz" lIns="91440" tIns="45720" rIns="91440" bIns="45720" rtlCol="0" anchor="b"/>
          <a:lstStyle>
            <a:lvl1pPr algn="r">
              <a:defRPr sz="1200"/>
            </a:lvl1pPr>
          </a:lstStyle>
          <a:p>
            <a:fld id="{97B2CC7B-E409-45D0-98D1-0B3B970B49BE}" type="slidenum">
              <a:rPr lang="en-GB" smtClean="0"/>
              <a:t>‹#›</a:t>
            </a:fld>
            <a:endParaRPr lang="en-GB" dirty="0"/>
          </a:p>
        </p:txBody>
      </p:sp>
    </p:spTree>
    <p:extLst>
      <p:ext uri="{BB962C8B-B14F-4D97-AF65-F5344CB8AC3E}">
        <p14:creationId xmlns:p14="http://schemas.microsoft.com/office/powerpoint/2010/main" val="26450378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53F4D1B8-3615-438D-91ED-B0F42607A5A8}" type="datetimeFigureOut">
              <a:rPr lang="en-GB" smtClean="0"/>
              <a:t>09/07/2026</a:t>
            </a:fld>
            <a:endParaRPr lang="en-GB" dirty="0"/>
          </a:p>
        </p:txBody>
      </p:sp>
      <p:sp>
        <p:nvSpPr>
          <p:cNvPr id="4" name="Slide Image Placeholder 3"/>
          <p:cNvSpPr>
            <a:spLocks noGrp="1" noRot="1" noChangeAspect="1"/>
          </p:cNvSpPr>
          <p:nvPr>
            <p:ph type="sldImg" idx="2"/>
          </p:nvPr>
        </p:nvSpPr>
        <p:spPr>
          <a:xfrm>
            <a:off x="1025525" y="1241425"/>
            <a:ext cx="47466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2"/>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9752"/>
            <a:ext cx="2946400" cy="496888"/>
          </a:xfrm>
          <a:prstGeom prst="rect">
            <a:avLst/>
          </a:prstGeom>
        </p:spPr>
        <p:txBody>
          <a:bodyPr vert="horz" lIns="91440" tIns="45720" rIns="91440" bIns="45720" rtlCol="0" anchor="b"/>
          <a:lstStyle>
            <a:lvl1pPr algn="r">
              <a:defRPr sz="1200"/>
            </a:lvl1pPr>
          </a:lstStyle>
          <a:p>
            <a:fld id="{04F94C70-F600-4829-8E07-F9069314D9EB}" type="slidenum">
              <a:rPr lang="en-GB" smtClean="0"/>
              <a:t>‹#›</a:t>
            </a:fld>
            <a:endParaRPr lang="en-GB" dirty="0"/>
          </a:p>
        </p:txBody>
      </p:sp>
    </p:spTree>
    <p:extLst>
      <p:ext uri="{BB962C8B-B14F-4D97-AF65-F5344CB8AC3E}">
        <p14:creationId xmlns:p14="http://schemas.microsoft.com/office/powerpoint/2010/main" val="4078130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7/9/2026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7/9/2026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dirty="0"/>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7/9/2026</a:t>
            </a:fld>
            <a:endParaRPr lang="en-US" dirty="0"/>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dirty="0"/>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dirty="0"/>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8667" y="0"/>
            <a:ext cx="6111146" cy="4319588"/>
          </a:xfrm>
          <a:prstGeom prst="rect">
            <a:avLst/>
          </a:prstGeom>
        </p:spPr>
      </p:pic>
      <p:sp>
        <p:nvSpPr>
          <p:cNvPr id="2" name="TextBox 1"/>
          <p:cNvSpPr txBox="1"/>
          <p:nvPr/>
        </p:nvSpPr>
        <p:spPr>
          <a:xfrm>
            <a:off x="4089059" y="56099"/>
            <a:ext cx="2030754" cy="1554272"/>
          </a:xfrm>
          <a:prstGeom prst="rect">
            <a:avLst/>
          </a:prstGeom>
          <a:solidFill>
            <a:schemeClr val="bg1"/>
          </a:solidFill>
        </p:spPr>
        <p:txBody>
          <a:bodyPr wrap="square" rtlCol="0">
            <a:spAutoFit/>
          </a:bodyPr>
          <a:lstStyle/>
          <a:p>
            <a:pPr algn="r"/>
            <a:r>
              <a:rPr lang="en-GB" sz="2200" b="1" dirty="0" smtClean="0">
                <a:latin typeface="Arial Rounded MT Bold" panose="020F0704030504030204" pitchFamily="34" charset="0"/>
              </a:rPr>
              <a:t>PE and sport premium</a:t>
            </a:r>
          </a:p>
          <a:p>
            <a:pPr algn="r"/>
            <a:r>
              <a:rPr lang="en-GB" sz="1700" dirty="0">
                <a:latin typeface="Arial Rounded MT Bold" panose="020F0704030504030204" pitchFamily="34" charset="0"/>
              </a:rPr>
              <a:t>m</a:t>
            </a:r>
            <a:r>
              <a:rPr lang="en-GB" sz="1700" dirty="0" smtClean="0">
                <a:latin typeface="Arial Rounded MT Bold" panose="020F0704030504030204" pitchFamily="34" charset="0"/>
              </a:rPr>
              <a:t>onitoring and </a:t>
            </a:r>
          </a:p>
          <a:p>
            <a:pPr algn="r"/>
            <a:r>
              <a:rPr lang="en-GB" sz="1700" dirty="0" smtClean="0">
                <a:latin typeface="Arial Rounded MT Bold" panose="020F0704030504030204" pitchFamily="34" charset="0"/>
              </a:rPr>
              <a:t>tracking form</a:t>
            </a:r>
          </a:p>
          <a:p>
            <a:pPr algn="r"/>
            <a:r>
              <a:rPr lang="en-GB" sz="1700" dirty="0" smtClean="0">
                <a:latin typeface="Arial Rounded MT Bold" panose="020F0704030504030204" pitchFamily="34" charset="0"/>
              </a:rPr>
              <a:t>2026/2027</a:t>
            </a:r>
            <a:endParaRPr lang="en-GB" sz="1700" dirty="0">
              <a:latin typeface="Arial Rounded MT Bold" panose="020F0704030504030204" pitchFamily="34" charset="0"/>
            </a:endParaRPr>
          </a:p>
        </p:txBody>
      </p:sp>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a:t>
            </a:r>
            <a:r>
              <a:rPr lang="en-GB" sz="850" dirty="0" smtClean="0">
                <a:effectLst/>
                <a:latin typeface="Calibri" panose="020F0502020204030204" pitchFamily="34" charset="0"/>
                <a:ea typeface="Calibri" panose="020F0502020204030204" pitchFamily="34" charset="0"/>
                <a:cs typeface="Calibri" panose="020F0502020204030204" pitchFamily="34" charset="0"/>
              </a:rPr>
              <a:t>2025/26.</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938462"/>
          </a:xfrm>
          <a:prstGeom prst="rect">
            <a:avLst/>
          </a:prstGeom>
          <a:noFill/>
        </p:spPr>
        <p:txBody>
          <a:bodyPr wrap="square" rtlCol="0">
            <a:spAutoFit/>
          </a:bodyPr>
          <a:lstStyle/>
          <a:p>
            <a:pPr marL="171450" indent="-171450" algn="just">
              <a:lnSpc>
                <a:spcPct val="124000"/>
              </a:lnSpc>
              <a:buFont typeface="Arial" panose="020B0604020202020204" pitchFamily="34" charset="0"/>
              <a:buChar char="•"/>
            </a:pPr>
            <a:r>
              <a:rPr lang="en-US" sz="900" dirty="0">
                <a:latin typeface="Calibri" panose="020F0502020204030204" pitchFamily="34" charset="0"/>
                <a:cs typeface="Calibri" panose="020F0502020204030204" pitchFamily="34" charset="0"/>
              </a:rPr>
              <a:t>Take some time to reflect on your intent, implementation and impact from last academic year to celebrate your wins but to also think about improvements for the year ahead.</a:t>
            </a:r>
          </a:p>
          <a:p>
            <a:pPr marL="171450" indent="-171450" algn="just">
              <a:lnSpc>
                <a:spcPct val="124000"/>
              </a:lnSpc>
              <a:buFont typeface="Arial" panose="020B0604020202020204" pitchFamily="34" charset="0"/>
              <a:buChar char="•"/>
            </a:pPr>
            <a:r>
              <a:rPr lang="en-US" sz="900" dirty="0">
                <a:latin typeface="Calibri" panose="020F0502020204030204" pitchFamily="34" charset="0"/>
                <a:cs typeface="Calibri" panose="020F0502020204030204" pitchFamily="34" charset="0"/>
              </a:rPr>
              <a:t>You do not need to complete every box. Just record the information that is key to your school's priorities and areas of focus.</a:t>
            </a:r>
          </a:p>
          <a:p>
            <a:pPr algn="just">
              <a:lnSpc>
                <a:spcPct val="124000"/>
              </a:lnSpc>
            </a:pPr>
            <a:r>
              <a:rPr lang="en-US" sz="900" b="1" i="1" dirty="0">
                <a:latin typeface="Calibri" panose="020F0502020204030204" pitchFamily="34" charset="0"/>
                <a:cs typeface="Calibri" panose="020F0502020204030204" pitchFamily="34" charset="0"/>
              </a:rPr>
              <a:t>Remember</a:t>
            </a:r>
            <a:r>
              <a:rPr lang="en-US" sz="900" i="1" dirty="0">
                <a:latin typeface="Calibri" panose="020F0502020204030204" pitchFamily="34" charset="0"/>
                <a:cs typeface="Calibri" panose="020F0502020204030204" pitchFamily="34" charset="0"/>
              </a:rPr>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989879478"/>
              </p:ext>
            </p:extLst>
          </p:nvPr>
        </p:nvGraphicFramePr>
        <p:xfrm>
          <a:off x="298297" y="1672070"/>
          <a:ext cx="5530128" cy="23446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smtClean="0">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smtClean="0">
                          <a:latin typeface="Calibri" panose="020F0502020204030204" pitchFamily="34" charset="0"/>
                          <a:cs typeface="Calibri" panose="020F0502020204030204" pitchFamily="34" charset="0"/>
                        </a:rPr>
                        <a:t>Swimming outcomes for Year 6 remained strong, with 83%</a:t>
                      </a:r>
                      <a:r>
                        <a:rPr lang="en-GB" sz="700" baseline="0" dirty="0" smtClean="0">
                          <a:latin typeface="Calibri" panose="020F0502020204030204" pitchFamily="34" charset="0"/>
                          <a:cs typeface="Calibri" panose="020F0502020204030204" pitchFamily="34" charset="0"/>
                        </a:rPr>
                        <a:t> </a:t>
                      </a:r>
                      <a:r>
                        <a:rPr lang="en-GB" sz="700" dirty="0" smtClean="0">
                          <a:latin typeface="Calibri" panose="020F0502020204030204" pitchFamily="34" charset="0"/>
                          <a:cs typeface="Calibri" panose="020F0502020204030204" pitchFamily="34" charset="0"/>
                        </a:rPr>
                        <a:t>of pupils able to swim competently, confidently and proficiently over a distance of at least 25 metres by the end of Year 6. </a:t>
                      </a:r>
                    </a:p>
                    <a:p>
                      <a:endParaRPr lang="en-GB" sz="700" dirty="0" smtClean="0">
                        <a:latin typeface="Calibri" panose="020F0502020204030204" pitchFamily="34" charset="0"/>
                        <a:cs typeface="Calibri" panose="020F0502020204030204" pitchFamily="34" charset="0"/>
                      </a:endParaRPr>
                    </a:p>
                    <a:p>
                      <a:r>
                        <a:rPr lang="en-GB" sz="700" dirty="0" smtClean="0">
                          <a:latin typeface="Calibri" panose="020F0502020204030204" pitchFamily="34" charset="0"/>
                          <a:cs typeface="Calibri" panose="020F0502020204030204" pitchFamily="34" charset="0"/>
                        </a:rPr>
                        <a:t>Targeted swimming provision and additional support for pupils requiring further practice helped maximise participation and progress, ensuring that more children left primary school with this essential life skill and increased confidence in the water.</a:t>
                      </a:r>
                      <a:endParaRPr lang="en-GB"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Although the majority of Year 6 pupils achieved the expected standard (83%), a small number were not yet able to swim competently, confidently and proficiently over a distance of at least 25 metres by the end of Key Stage 2 (17%).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Differences in prior swimming experience, confidence in the water and the limited number of swimming sessions meant that some pupils required additional time and targeted support to reach the expected level.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In 2026-27, increasing opportunities for intervention and additional swimming provision will be a priority to help ensure that all pupils leave primary school with this essential life skill.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355245944"/>
              </p:ext>
            </p:extLst>
          </p:nvPr>
        </p:nvGraphicFramePr>
        <p:xfrm>
          <a:off x="304799" y="673522"/>
          <a:ext cx="5530128" cy="350284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r>
                        <a:rPr lang="en-US" sz="700" dirty="0" smtClean="0">
                          <a:effectLst/>
                          <a:latin typeface="Calibri" panose="020F0502020204030204" pitchFamily="34" charset="0"/>
                          <a:cs typeface="Calibri" panose="020F0502020204030204" pitchFamily="34" charset="0"/>
                        </a:rPr>
                        <a:t>).</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Year 6 pupils demonstrated strong swimming competence, with 83% able to use a range of strokes effectively, including front crawl, backstroke and breaststroke.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High-quality swimming instruction at </a:t>
                      </a:r>
                      <a:r>
                        <a:rPr lang="en-GB" sz="700" b="0" u="none" dirty="0" smtClean="0">
                          <a:latin typeface="Calibri" panose="020F0502020204030204" pitchFamily="34" charset="0"/>
                          <a:cs typeface="Calibri" panose="020F0502020204030204" pitchFamily="34" charset="0"/>
                        </a:rPr>
                        <a:t>Hartham Swimming Pool </a:t>
                      </a:r>
                      <a:r>
                        <a:rPr lang="en-GB" sz="700" dirty="0" smtClean="0">
                          <a:latin typeface="Calibri" panose="020F0502020204030204" pitchFamily="34" charset="0"/>
                          <a:cs typeface="Calibri" panose="020F0502020204030204" pitchFamily="34" charset="0"/>
                        </a:rPr>
                        <a:t>enabled pupils to refine their technique, improve stamina and swim with increasing confidence and efficiency.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By the end of Key Stage 2, pupils were well equipped with the skills needed to participate safely and confidently in a variety of swimming activities.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While most Year 6 pupils were able to use a range of swimming strokes effectively (83%), a minority were not yet consistently proficient in front crawl, backstroke and breaststroke by the end of Key Stage 2 (17%). This was largely due to differing starting points, confidence levels and the limited time available for swimming lessons. Moving forward, additional targeted intervention and opportunities for pupils to practise and refine stroke technique will help increase the proportion of children achieving the expected standard across all three strokes.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a:t>
                      </a:r>
                      <a:r>
                        <a:rPr lang="en-US" sz="700" dirty="0" smtClean="0">
                          <a:effectLst/>
                          <a:latin typeface="Calibri" panose="020F0502020204030204" pitchFamily="34" charset="0"/>
                          <a:cs typeface="Calibri" panose="020F0502020204030204" pitchFamily="34" charset="0"/>
                        </a:rPr>
                        <a:t>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Year 6 pupils developed a secure understanding of water safety and demonstrated the ability to perform safe self-rescue in a range of water-based situations. Through high-quality swimming lessons, pupils learned essential survival skills, including how to remain calm, float, tread water and safely return to the poolside.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As a result, pupils left Key Stage 2 with greater confidence in the water and an increased awareness of how to keep themselves safe in different aquatic environments.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While the majority of Year 6 pupils made good progress in developing water safety knowledge (83%), a small number did not achieve the expected standard in performing safe self-rescue in different water-based situations (17%). Limited curriculum time and varying levels of prior swimming experience meant that some pupils were unable to fully embed these important skills. During</a:t>
                      </a:r>
                      <a:r>
                        <a:rPr lang="en-GB" sz="700" baseline="0" dirty="0" smtClean="0">
                          <a:latin typeface="Calibri" panose="020F0502020204030204" pitchFamily="34" charset="0"/>
                          <a:cs typeface="Calibri" panose="020F0502020204030204" pitchFamily="34" charset="0"/>
                        </a:rPr>
                        <a:t> 2026/27</a:t>
                      </a:r>
                      <a:r>
                        <a:rPr lang="en-GB" sz="700" dirty="0" smtClean="0">
                          <a:latin typeface="Calibri" panose="020F0502020204030204" pitchFamily="34" charset="0"/>
                          <a:cs typeface="Calibri" panose="020F0502020204030204" pitchFamily="34" charset="0"/>
                        </a:rPr>
                        <a:t>, additional targeted support and opportunities to revisit water safety and self-rescue techniques will help ensure that more pupils leave Key Stage 2 equipped with these essential life-saving skills.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218729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874687780"/>
              </p:ext>
            </p:extLst>
          </p:nvPr>
        </p:nvGraphicFramePr>
        <p:xfrm>
          <a:off x="294842" y="771754"/>
          <a:ext cx="5530128" cy="32766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smtClean="0">
                          <a:solidFill>
                            <a:sysClr val="windowText" lastClr="000000"/>
                          </a:solidFill>
                          <a:effectLst/>
                          <a:latin typeface="Calibri" panose="020F0502020204030204" pitchFamily="34" charset="0"/>
                          <a:ea typeface="+mn-ea"/>
                          <a:cs typeface="Calibri" panose="020F0502020204030204" pitchFamily="34" charset="0"/>
                        </a:rPr>
                        <a:t>Primary PE and Sport Premium                           Key Indicators</a:t>
                      </a:r>
                      <a:endParaRPr lang="en-GB" sz="700" b="1" kern="1200" dirty="0">
                        <a:solidFill>
                          <a:sysClr val="windowText" lastClr="000000"/>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effectLst/>
                          <a:latin typeface="Calibri" panose="020F0502020204030204" pitchFamily="34" charset="0"/>
                          <a:cs typeface="Calibri" panose="020F0502020204030204" pitchFamily="34" charset="0"/>
                        </a:rPr>
                        <a:t>Increasing </a:t>
                      </a:r>
                      <a:r>
                        <a:rPr lang="en-US" sz="700" dirty="0">
                          <a:effectLst/>
                          <a:latin typeface="Calibri" panose="020F0502020204030204" pitchFamily="34" charset="0"/>
                          <a:cs typeface="Calibri" panose="020F0502020204030204" pitchFamily="34" charset="0"/>
                        </a:rPr>
                        <a:t>confidence, knowledge and skills of all staff in teaching PE and sporting activities prioritising CPD and training where </a:t>
                      </a:r>
                      <a:r>
                        <a:rPr lang="en-US" sz="700" dirty="0" smtClean="0">
                          <a:effectLst/>
                          <a:latin typeface="Calibri" panose="020F0502020204030204" pitchFamily="34" charset="0"/>
                          <a:cs typeface="Calibri" panose="020F0502020204030204" pitchFamily="34" charset="0"/>
                        </a:rPr>
                        <a:t>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smtClean="0">
                          <a:latin typeface="Calibri" panose="020F0502020204030204" pitchFamily="34" charset="0"/>
                          <a:cs typeface="Calibri" panose="020F0502020204030204" pitchFamily="34" charset="0"/>
                        </a:rPr>
                        <a:t>The continued partnership with Right Way Sports has provided high-quality CPD and mentoring for class teachers and support staff who deliver PE. Through team teaching, lesson modelling, coaching and ongoing professional support, staff have developed greater subject knowledge, confidence and competence in delivering high-quality PE lessons.</a:t>
                      </a:r>
                    </a:p>
                    <a:p>
                      <a:endParaRPr lang="en-GB" sz="700" dirty="0" smtClean="0">
                        <a:latin typeface="Calibri" panose="020F0502020204030204" pitchFamily="34" charset="0"/>
                        <a:cs typeface="Calibri" panose="020F0502020204030204" pitchFamily="34" charset="0"/>
                      </a:endParaRPr>
                    </a:p>
                    <a:p>
                      <a:r>
                        <a:rPr lang="en-GB" sz="700" dirty="0" smtClean="0">
                          <a:latin typeface="Calibri" panose="020F0502020204030204" pitchFamily="34" charset="0"/>
                          <a:cs typeface="Calibri" panose="020F0502020204030204" pitchFamily="34" charset="0"/>
                        </a:rPr>
                        <a:t>As a result, the quality of PE teaching has improved across the school, with monitoring evidencing consistently strong practice (see monitoring file). </a:t>
                      </a:r>
                    </a:p>
                    <a:p>
                      <a:endParaRPr lang="en-GB" sz="700" dirty="0" smtClean="0">
                        <a:latin typeface="Calibri" panose="020F0502020204030204" pitchFamily="34" charset="0"/>
                        <a:cs typeface="Calibri" panose="020F0502020204030204" pitchFamily="34" charset="0"/>
                      </a:endParaRPr>
                    </a:p>
                    <a:p>
                      <a:r>
                        <a:rPr lang="en-GB" sz="700" dirty="0" smtClean="0">
                          <a:latin typeface="Calibri" panose="020F0502020204030204" pitchFamily="34" charset="0"/>
                          <a:cs typeface="Calibri" panose="020F0502020204030204" pitchFamily="34" charset="0"/>
                        </a:rPr>
                        <a:t>Pupil outcomes in PE remain strong across all year groups, with over 75% of pupils achieving age-related expectations or above. Staff surveys also demonstrate a significant increase in confidence in planning, teaching and assessing the PE curriculum, enabling teachers to deliver engaging, inclusive and progressive lessons that support all learners.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The second weekly PE lesson was not consistently delivered by class teachers across all year groups. This reduced opportunities for staff to develop their confidence, subject knowledge and teaching skills in PE, limiting the longer-term impact of professional development.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Although a wide range of competitive sporting opportunities was provided, ensuring equitable access to competitive sport for all pupils remains an area for development. We will continue to explore ways to increase participation across all year groups and abilities.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Participation of pupils with SEND in extracurricular clubs and competitive sporting events remained lower than </a:t>
                      </a:r>
                      <a:r>
                        <a:rPr lang="en-GB" sz="700" dirty="0" smtClean="0">
                          <a:latin typeface="Calibri" panose="020F0502020204030204" pitchFamily="34" charset="0"/>
                          <a:cs typeface="Calibri" panose="020F0502020204030204" pitchFamily="34" charset="0"/>
                        </a:rPr>
                        <a:t>we had initially planned</a:t>
                      </a:r>
                      <a:r>
                        <a:rPr lang="en-GB" sz="700" baseline="0" dirty="0" smtClean="0">
                          <a:latin typeface="Calibri" panose="020F0502020204030204" pitchFamily="34" charset="0"/>
                          <a:cs typeface="Calibri" panose="020F0502020204030204" pitchFamily="34" charset="0"/>
                        </a:rPr>
                        <a:t> for</a:t>
                      </a:r>
                      <a:r>
                        <a:rPr lang="en-GB" sz="700" dirty="0" smtClean="0">
                          <a:latin typeface="Calibri" panose="020F0502020204030204" pitchFamily="34" charset="0"/>
                          <a:cs typeface="Calibri" panose="020F0502020204030204" pitchFamily="34" charset="0"/>
                        </a:rPr>
                        <a:t>.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During </a:t>
                      </a:r>
                      <a:r>
                        <a:rPr lang="en-GB" sz="700" dirty="0" smtClean="0">
                          <a:latin typeface="Calibri" panose="020F0502020204030204" pitchFamily="34" charset="0"/>
                          <a:cs typeface="Calibri" panose="020F0502020204030204" pitchFamily="34" charset="0"/>
                        </a:rPr>
                        <a:t>2025–26, we will review barriers to participation and develop more targeted opportunities, appropriate support and inclusive activities to ensure all pupils are able to access and enjoy sport and physical activity</a:t>
                      </a:r>
                      <a:r>
                        <a:rPr lang="en-GB" sz="700" dirty="0" smtClean="0">
                          <a:latin typeface="Calibri" panose="020F0502020204030204" pitchFamily="34" charset="0"/>
                          <a:cs typeface="Calibri" panose="020F0502020204030204" pitchFamily="34" charset="0"/>
                        </a:rPr>
                        <a:t>.</a:t>
                      </a:r>
                      <a:endParaRPr lang="en-US" sz="700" dirty="0" smtClean="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4236562026"/>
              </p:ext>
            </p:extLst>
          </p:nvPr>
        </p:nvGraphicFramePr>
        <p:xfrm>
          <a:off x="294842" y="668143"/>
          <a:ext cx="5530128" cy="348996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smtClean="0">
                          <a:solidFill>
                            <a:sysClr val="windowText" lastClr="000000"/>
                          </a:solidFill>
                          <a:effectLst/>
                          <a:latin typeface="Calibri" panose="020F0502020204030204" pitchFamily="34" charset="0"/>
                          <a:ea typeface="+mn-ea"/>
                          <a:cs typeface="Calibri" panose="020F0502020204030204" pitchFamily="34" charset="0"/>
                        </a:rPr>
                        <a:t>Primary PE and Sport Premium                           Key Indicators</a:t>
                      </a:r>
                      <a:endParaRPr lang="en-GB" sz="700" b="1" kern="1200" dirty="0">
                        <a:solidFill>
                          <a:sysClr val="windowText" lastClr="000000"/>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effectLst/>
                          <a:latin typeface="Calibri" panose="020F0502020204030204" pitchFamily="34" charset="0"/>
                          <a:cs typeface="Calibri" panose="020F0502020204030204" pitchFamily="34" charset="0"/>
                        </a:rPr>
                        <a:t>Increasing </a:t>
                      </a:r>
                      <a:r>
                        <a:rPr lang="en-US" sz="700" dirty="0">
                          <a:effectLst/>
                          <a:latin typeface="Calibri" panose="020F0502020204030204" pitchFamily="34" charset="0"/>
                          <a:cs typeface="Calibri" panose="020F0502020204030204" pitchFamily="34" charset="0"/>
                        </a:rPr>
                        <a:t>engagement of all pupils in regular physical activity and sporting </a:t>
                      </a:r>
                      <a:r>
                        <a:rPr lang="en-US" sz="700" dirty="0" smtClean="0">
                          <a:effectLst/>
                          <a:latin typeface="Calibri" panose="020F0502020204030204" pitchFamily="34" charset="0"/>
                          <a:cs typeface="Calibri" panose="020F0502020204030204" pitchFamily="34" charset="0"/>
                        </a:rPr>
                        <a:t>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smtClean="0">
                          <a:latin typeface="Calibri" panose="020F0502020204030204" pitchFamily="34" charset="0"/>
                          <a:cs typeface="Calibri" panose="020F0502020204030204" pitchFamily="34" charset="0"/>
                        </a:rPr>
                        <a:t>A broad range of extracurricular sporting activities was provided throughout 2025–26, ensuring that all children had opportunities to be active and develop new skills. After-school clubs included dance, gymnastics, </a:t>
                      </a:r>
                      <a:r>
                        <a:rPr lang="en-GB" sz="700" dirty="0" smtClean="0">
                          <a:latin typeface="Calibri" panose="020F0502020204030204" pitchFamily="34" charset="0"/>
                          <a:cs typeface="Calibri" panose="020F0502020204030204" pitchFamily="34" charset="0"/>
                        </a:rPr>
                        <a:t>netball, </a:t>
                      </a:r>
                      <a:r>
                        <a:rPr lang="en-GB" sz="700" dirty="0" smtClean="0">
                          <a:latin typeface="Calibri" panose="020F0502020204030204" pitchFamily="34" charset="0"/>
                          <a:cs typeface="Calibri" panose="020F0502020204030204" pitchFamily="34" charset="0"/>
                        </a:rPr>
                        <a:t>athletics, football, basketball and </a:t>
                      </a:r>
                      <a:r>
                        <a:rPr lang="en-GB" sz="700" dirty="0" smtClean="0">
                          <a:latin typeface="Calibri" panose="020F0502020204030204" pitchFamily="34" charset="0"/>
                          <a:cs typeface="Calibri" panose="020F0502020204030204" pitchFamily="34" charset="0"/>
                        </a:rPr>
                        <a:t>multi-sports (incorporating </a:t>
                      </a:r>
                      <a:r>
                        <a:rPr lang="en-GB" sz="700" dirty="0" smtClean="0">
                          <a:latin typeface="Calibri" panose="020F0502020204030204" pitchFamily="34" charset="0"/>
                          <a:cs typeface="Calibri" panose="020F0502020204030204" pitchFamily="34" charset="0"/>
                        </a:rPr>
                        <a:t>activities such as football, rounders</a:t>
                      </a:r>
                      <a:r>
                        <a:rPr lang="en-GB" sz="700" dirty="0" smtClean="0">
                          <a:latin typeface="Calibri" panose="020F0502020204030204" pitchFamily="34" charset="0"/>
                          <a:cs typeface="Calibri" panose="020F0502020204030204" pitchFamily="34" charset="0"/>
                        </a:rPr>
                        <a:t>,</a:t>
                      </a:r>
                      <a:r>
                        <a:rPr lang="en-GB" sz="700" baseline="0" dirty="0" smtClean="0">
                          <a:latin typeface="Calibri" panose="020F0502020204030204" pitchFamily="34" charset="0"/>
                          <a:cs typeface="Calibri" panose="020F0502020204030204" pitchFamily="34" charset="0"/>
                        </a:rPr>
                        <a:t> tag rugby</a:t>
                      </a:r>
                      <a:r>
                        <a:rPr lang="en-GB" sz="700" dirty="0" smtClean="0">
                          <a:latin typeface="Calibri" panose="020F0502020204030204" pitchFamily="34" charset="0"/>
                          <a:cs typeface="Calibri" panose="020F0502020204030204" pitchFamily="34" charset="0"/>
                        </a:rPr>
                        <a:t>, </a:t>
                      </a:r>
                      <a:r>
                        <a:rPr lang="en-GB" sz="700" dirty="0" smtClean="0">
                          <a:latin typeface="Calibri" panose="020F0502020204030204" pitchFamily="34" charset="0"/>
                          <a:cs typeface="Calibri" panose="020F0502020204030204" pitchFamily="34" charset="0"/>
                        </a:rPr>
                        <a:t>gymnastics and </a:t>
                      </a:r>
                      <a:r>
                        <a:rPr lang="en-GB" sz="700" dirty="0" smtClean="0">
                          <a:latin typeface="Calibri" panose="020F0502020204030204" pitchFamily="34" charset="0"/>
                          <a:cs typeface="Calibri" panose="020F0502020204030204" pitchFamily="34" charset="0"/>
                        </a:rPr>
                        <a:t>cricket). </a:t>
                      </a:r>
                      <a:r>
                        <a:rPr lang="en-GB" sz="700" dirty="0" smtClean="0">
                          <a:latin typeface="Calibri" panose="020F0502020204030204" pitchFamily="34" charset="0"/>
                          <a:cs typeface="Calibri" panose="020F0502020204030204" pitchFamily="34" charset="0"/>
                        </a:rPr>
                        <a:t>Participation in these clubs remained high, with places offered free of charge to disadvantaged pupils, who engaged particularly well.</a:t>
                      </a:r>
                    </a:p>
                    <a:p>
                      <a:endParaRPr lang="en-GB" sz="700" dirty="0" smtClean="0">
                        <a:latin typeface="Calibri" panose="020F0502020204030204" pitchFamily="34" charset="0"/>
                        <a:cs typeface="Calibri" panose="020F0502020204030204" pitchFamily="34" charset="0"/>
                      </a:endParaRPr>
                    </a:p>
                    <a:p>
                      <a:r>
                        <a:rPr lang="en-GB" sz="700" dirty="0" smtClean="0">
                          <a:latin typeface="Calibri" panose="020F0502020204030204" pitchFamily="34" charset="0"/>
                          <a:cs typeface="Calibri" panose="020F0502020204030204" pitchFamily="34" charset="0"/>
                        </a:rPr>
                        <a:t>Children also benefited from two lunchtime sports clubs each week, led by </a:t>
                      </a:r>
                      <a:r>
                        <a:rPr lang="en-GB" sz="700" dirty="0" smtClean="0">
                          <a:latin typeface="Calibri" panose="020F0502020204030204" pitchFamily="34" charset="0"/>
                          <a:cs typeface="Calibri" panose="020F0502020204030204" pitchFamily="34" charset="0"/>
                        </a:rPr>
                        <a:t>Chris from Right Way Sports. </a:t>
                      </a:r>
                      <a:r>
                        <a:rPr lang="en-GB" sz="700" dirty="0" smtClean="0">
                          <a:latin typeface="Calibri" panose="020F0502020204030204" pitchFamily="34" charset="0"/>
                          <a:cs typeface="Calibri" panose="020F0502020204030204" pitchFamily="34" charset="0"/>
                        </a:rPr>
                        <a:t>These sessions were open to all pupils and provided additional opportunities to develop football skills alongside a variety of other sporting activities.</a:t>
                      </a:r>
                    </a:p>
                    <a:p>
                      <a:endParaRPr lang="en-GB" sz="700" dirty="0" smtClean="0">
                        <a:latin typeface="Calibri" panose="020F0502020204030204" pitchFamily="34" charset="0"/>
                        <a:cs typeface="Calibri" panose="020F0502020204030204" pitchFamily="34" charset="0"/>
                      </a:endParaRPr>
                    </a:p>
                    <a:p>
                      <a:r>
                        <a:rPr lang="en-GB" sz="700" dirty="0" smtClean="0">
                          <a:latin typeface="Calibri" panose="020F0502020204030204" pitchFamily="34" charset="0"/>
                          <a:cs typeface="Calibri" panose="020F0502020204030204" pitchFamily="34" charset="0"/>
                        </a:rPr>
                        <a:t>The Daily Mile continued to form part of the school's commitment to promoting healthy, active lifestyles. Regular participation increased children's daily physical activity, helping to improve fitness, stamina and overall wellbeing. Staff also reported that many pupils returned to class more settled, focused and ready to learn following these sessions, contributing positively to behaviour and concentration throughout the school day.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smtClean="0">
                          <a:latin typeface="Calibri" panose="020F0502020204030204" pitchFamily="34" charset="0"/>
                          <a:cs typeface="Calibri" panose="020F0502020204030204" pitchFamily="34" charset="0"/>
                        </a:rPr>
                        <a:t>Although participation in extracurricular clubs remained high overall, engagement from some targeted groups, particularly pupils with SEND, could be further increased to ensure opportunities are accessed more equitably. Attendance at some clubs fluctuated across the year, reducing the continuity of participation for a small number of pupils.</a:t>
                      </a:r>
                    </a:p>
                    <a:p>
                      <a:endParaRPr lang="en-GB" sz="700" dirty="0" smtClean="0">
                        <a:latin typeface="Calibri" panose="020F0502020204030204" pitchFamily="34" charset="0"/>
                        <a:cs typeface="Calibri" panose="020F0502020204030204" pitchFamily="34" charset="0"/>
                      </a:endParaRPr>
                    </a:p>
                    <a:p>
                      <a:r>
                        <a:rPr lang="en-GB" sz="700" dirty="0" smtClean="0">
                          <a:latin typeface="Calibri" panose="020F0502020204030204" pitchFamily="34" charset="0"/>
                          <a:cs typeface="Calibri" panose="020F0502020204030204" pitchFamily="34" charset="0"/>
                        </a:rPr>
                        <a:t>While the Daily Mile was embedded across the school, its implementation was not always consistent between classes, limiting its overall impact on pupils' daily physical activity. Further work is needed to monitor participation more closely and ensure all pupils benefit from the full range of opportunities available.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14587207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223689267"/>
              </p:ext>
            </p:extLst>
          </p:nvPr>
        </p:nvGraphicFramePr>
        <p:xfrm>
          <a:off x="294842" y="668143"/>
          <a:ext cx="5530128" cy="348996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smtClean="0">
                          <a:solidFill>
                            <a:sysClr val="windowText" lastClr="000000"/>
                          </a:solidFill>
                          <a:effectLst/>
                          <a:latin typeface="Calibri" panose="020F0502020204030204" pitchFamily="34" charset="0"/>
                          <a:ea typeface="+mn-ea"/>
                          <a:cs typeface="Calibri" panose="020F0502020204030204" pitchFamily="34" charset="0"/>
                        </a:rPr>
                        <a:t>Primary PE and Sport Premium                           Key Indicators</a:t>
                      </a:r>
                      <a:endParaRPr lang="en-GB" sz="700" b="1" kern="1200" dirty="0">
                        <a:solidFill>
                          <a:sysClr val="windowText" lastClr="000000"/>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effectLst/>
                          <a:latin typeface="Calibri" panose="020F0502020204030204" pitchFamily="34" charset="0"/>
                          <a:cs typeface="Calibri" panose="020F0502020204030204" pitchFamily="34" charset="0"/>
                        </a:rPr>
                        <a:t>Increasing </a:t>
                      </a:r>
                      <a:r>
                        <a:rPr lang="en-US" sz="700" dirty="0">
                          <a:effectLst/>
                          <a:latin typeface="Calibri" panose="020F0502020204030204" pitchFamily="34" charset="0"/>
                          <a:cs typeface="Calibri" panose="020F0502020204030204" pitchFamily="34" charset="0"/>
                        </a:rPr>
                        <a:t>engagement of all pupils in regular physical activity and sporting </a:t>
                      </a:r>
                      <a:r>
                        <a:rPr lang="en-US" sz="700" dirty="0" smtClean="0">
                          <a:effectLst/>
                          <a:latin typeface="Calibri" panose="020F0502020204030204" pitchFamily="34" charset="0"/>
                          <a:cs typeface="Calibri" panose="020F0502020204030204" pitchFamily="34" charset="0"/>
                        </a:rPr>
                        <a:t>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smtClean="0">
                          <a:latin typeface="Calibri" panose="020F0502020204030204" pitchFamily="34" charset="0"/>
                          <a:cs typeface="Calibri" panose="020F0502020204030204" pitchFamily="34" charset="0"/>
                        </a:rPr>
                        <a:t>As a result of professional development for staff, individualised PE planning was introduced for pupils with SEND, ensuring lessons were appropriately adapted so that all children could access and participate in PE at a level that met their individual </a:t>
                      </a:r>
                      <a:r>
                        <a:rPr lang="en-GB" sz="700" dirty="0" smtClean="0">
                          <a:latin typeface="Calibri" panose="020F0502020204030204" pitchFamily="34" charset="0"/>
                          <a:cs typeface="Calibri" panose="020F0502020204030204" pitchFamily="34" charset="0"/>
                        </a:rPr>
                        <a:t>needs.</a:t>
                      </a:r>
                      <a:r>
                        <a:rPr lang="en-GB" sz="700" baseline="0" dirty="0" smtClean="0">
                          <a:latin typeface="Calibri" panose="020F0502020204030204" pitchFamily="34" charset="0"/>
                          <a:cs typeface="Calibri" panose="020F0502020204030204" pitchFamily="34" charset="0"/>
                        </a:rPr>
                        <a:t> </a:t>
                      </a:r>
                      <a:r>
                        <a:rPr lang="en-GB" sz="700" dirty="0" smtClean="0">
                          <a:latin typeface="Calibri" panose="020F0502020204030204" pitchFamily="34" charset="0"/>
                          <a:cs typeface="Calibri" panose="020F0502020204030204" pitchFamily="34" charset="0"/>
                        </a:rPr>
                        <a:t>During </a:t>
                      </a:r>
                      <a:r>
                        <a:rPr lang="en-GB" sz="700" dirty="0" smtClean="0">
                          <a:latin typeface="Calibri" panose="020F0502020204030204" pitchFamily="34" charset="0"/>
                          <a:cs typeface="Calibri" panose="020F0502020204030204" pitchFamily="34" charset="0"/>
                        </a:rPr>
                        <a:t>2025–26, Jo Moxham (Stanborough Sports Partnership) delivered Sports Leader training for Year 5 pupils. As a result, these pupils developed the confidence and leadership skills to organise and deliver sporting activities and competitions for younger children across the school, helping to promote participation, teamwork and a positive sporting culture.</a:t>
                      </a:r>
                    </a:p>
                    <a:p>
                      <a:endParaRPr lang="en-GB" sz="700" dirty="0" smtClean="0">
                        <a:latin typeface="Calibri" panose="020F0502020204030204" pitchFamily="34" charset="0"/>
                        <a:cs typeface="Calibri" panose="020F0502020204030204" pitchFamily="34" charset="0"/>
                      </a:endParaRPr>
                    </a:p>
                    <a:p>
                      <a:r>
                        <a:rPr lang="en-GB" sz="700" dirty="0" smtClean="0">
                          <a:latin typeface="Calibri" panose="020F0502020204030204" pitchFamily="34" charset="0"/>
                          <a:cs typeface="Calibri" panose="020F0502020204030204" pitchFamily="34" charset="0"/>
                        </a:rPr>
                        <a:t>The school football team finished as runners-up in the Welwyn Hatfield Football League, demonstrating excellent teamwork, commitment and sporting achievement throughout the season. Pupils also enjoyed outstanding success at the District Sports Tournament, securing six first-place finishes across a range of events. The whole-school Sports Day provided every child with the opportunity to participate in a range of competitive races and athletic activities. The event promoted inclusion, teamwork and enjoyment, ensuring that all pupils experienced success and celebrated the values of participation, perseverance and sportsmanship.</a:t>
                      </a:r>
                      <a:endParaRPr lang="en-GB" sz="700" dirty="0" smtClean="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smtClean="0">
                          <a:latin typeface="Calibri" panose="020F0502020204030204" pitchFamily="34" charset="0"/>
                          <a:cs typeface="Calibri" panose="020F0502020204030204" pitchFamily="34" charset="0"/>
                        </a:rPr>
                        <a:t>While individualised PE planning for pupils with SEND was successfully introduced, the quality and consistency of adaptations varied between classes and will require further refinement to ensure all pupils are consistently challenged and fully included. Competitive sporting success was strong in selected events; however, participation in a wider range of competitions could be increased to provide more opportunities for pupils of all abilities. </a:t>
                      </a:r>
                    </a:p>
                    <a:p>
                      <a:endParaRPr lang="en-GB" sz="700" dirty="0" smtClean="0">
                        <a:latin typeface="Calibri" panose="020F0502020204030204" pitchFamily="34" charset="0"/>
                        <a:cs typeface="Calibri" panose="020F0502020204030204" pitchFamily="34" charset="0"/>
                      </a:endParaRPr>
                    </a:p>
                    <a:p>
                      <a:r>
                        <a:rPr lang="en-GB" sz="700" dirty="0" smtClean="0">
                          <a:latin typeface="Calibri" panose="020F0502020204030204" pitchFamily="34" charset="0"/>
                          <a:cs typeface="Calibri" panose="020F0502020204030204" pitchFamily="34" charset="0"/>
                        </a:rPr>
                        <a:t>Although Year 5 Sports Leaders received high-quality training, opportunities for them to lead activities across the school were more limited than originally planned, reducing the overall impact of the programme. Changes to lunchtime arrangements, including the introduction of OPAL and revised play zones, limited opportunities for them to organise and lead activities on a regular basis. As a next step for 2025–26, we will establish a dedicated area where Sports Leaders can consistently organise mini competitions and physical activities for their peers, developing their leadership skills while promoting active and inclusive play.</a:t>
                      </a:r>
                      <a:endParaRPr lang="en-GB" sz="700" dirty="0" smtClean="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3862359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852677462"/>
              </p:ext>
            </p:extLst>
          </p:nvPr>
        </p:nvGraphicFramePr>
        <p:xfrm>
          <a:off x="304799" y="633397"/>
          <a:ext cx="5530128" cy="35814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dirty="0" smtClean="0">
                          <a:solidFill>
                            <a:sysClr val="windowText" lastClr="000000"/>
                          </a:solidFill>
                          <a:latin typeface="Calibri" panose="020F0502020204030204" pitchFamily="34" charset="0"/>
                          <a:cs typeface="Calibri" panose="020F0502020204030204" pitchFamily="34" charset="0"/>
                        </a:rPr>
                        <a:t>Primary PE and Sport Premium                           Key</a:t>
                      </a:r>
                      <a:r>
                        <a:rPr lang="en-GB" sz="700" baseline="0" dirty="0" smtClean="0">
                          <a:solidFill>
                            <a:sysClr val="windowText" lastClr="000000"/>
                          </a:solidFill>
                          <a:latin typeface="Calibri" panose="020F0502020204030204" pitchFamily="34" charset="0"/>
                          <a:cs typeface="Calibri" panose="020F0502020204030204" pitchFamily="34" charset="0"/>
                        </a:rPr>
                        <a:t> </a:t>
                      </a:r>
                      <a:r>
                        <a:rPr lang="en-GB" sz="700" dirty="0" smtClean="0">
                          <a:solidFill>
                            <a:sysClr val="windowText" lastClr="000000"/>
                          </a:solidFill>
                          <a:latin typeface="Calibri" panose="020F0502020204030204" pitchFamily="34" charset="0"/>
                          <a:cs typeface="Calibri" panose="020F0502020204030204" pitchFamily="34" charset="0"/>
                        </a:rPr>
                        <a:t>Indicators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smtClean="0">
                          <a:effectLst/>
                          <a:latin typeface="Calibri" panose="020F0502020204030204" pitchFamily="34" charset="0"/>
                          <a:cs typeface="Calibri" panose="020F0502020204030204" pitchFamily="34" charset="0"/>
                        </a:rPr>
                        <a:t>Raising </a:t>
                      </a:r>
                      <a:r>
                        <a:rPr lang="en-US" sz="700" b="0" dirty="0">
                          <a:effectLst/>
                          <a:latin typeface="Calibri" panose="020F0502020204030204" pitchFamily="34" charset="0"/>
                          <a:cs typeface="Calibri" panose="020F0502020204030204" pitchFamily="34" charset="0"/>
                        </a:rPr>
                        <a:t>the profile of PE and sport across the school, to support whole school </a:t>
                      </a:r>
                      <a:r>
                        <a:rPr lang="en-US" sz="700" b="0" dirty="0" smtClean="0">
                          <a:effectLst/>
                          <a:latin typeface="Calibri" panose="020F0502020204030204" pitchFamily="34" charset="0"/>
                          <a:cs typeface="Calibri" panose="020F0502020204030204" pitchFamily="34" charset="0"/>
                        </a:rPr>
                        <a:t>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PE and school sport have continued to play a central role in promoting pupils' health, wellbeing and personal development across the school. Sporting achievements and participation have been celebrated through assemblies, newsletters, social media and displays, helping to raise the profile of PE and inspire wider participation. The introduction of OPAL has further reinforced the importance of physical activity beyond PE lessons, creating more active playtimes and supporting pupils' physical, social and emotional wellbeing. As a result, PE and sport continue to make a positive contribution to the school's wider priorities, including behaviour, attendance, pupil engagement and the development of healthy, active lifestyles.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smtClean="0">
                          <a:latin typeface="Calibri" panose="020F0502020204030204" pitchFamily="34" charset="0"/>
                          <a:cs typeface="Calibri" panose="020F0502020204030204" pitchFamily="34" charset="0"/>
                        </a:rPr>
                        <a:t>While the profile of PE continues to grow across the school, there is still scope to further embed physical activity into the wider school culture. Opportunities to celebrate participation and achievement could be broadened to ensure all pupils, including those less active and those with SEND, feel equally recognised and encouraged to take part. In addition, greater involvement from pupil leaders and staff in promoting physical activity throughout the school day would help to further strengthen the impact of PE on whole-school improvement. These areas should remain priorities for development during the next academic year.</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effectLst/>
                          <a:latin typeface="Calibri" panose="020F0502020204030204" pitchFamily="34" charset="0"/>
                          <a:cs typeface="Calibri" panose="020F0502020204030204" pitchFamily="34" charset="0"/>
                        </a:rPr>
                        <a:t>Offer </a:t>
                      </a:r>
                      <a:r>
                        <a:rPr lang="en-US" sz="700" dirty="0">
                          <a:effectLst/>
                          <a:latin typeface="Calibri" panose="020F0502020204030204" pitchFamily="34" charset="0"/>
                          <a:cs typeface="Calibri" panose="020F0502020204030204" pitchFamily="34" charset="0"/>
                        </a:rPr>
                        <a:t>a broader and more equal experience of a range of sports and physical activities to all pupils and ensure equal access to sport for boys and </a:t>
                      </a:r>
                      <a:r>
                        <a:rPr lang="en-US" sz="700" dirty="0" smtClean="0">
                          <a:effectLst/>
                          <a:latin typeface="Calibri" panose="020F0502020204030204" pitchFamily="34" charset="0"/>
                          <a:cs typeface="Calibri" panose="020F0502020204030204" pitchFamily="34" charset="0"/>
                        </a:rPr>
                        <a:t>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The introduction of OPAL has had a significant positive impact on break times and lunchtimes across the school. Children are more physically active, engaged and happier during playtimes, with pupil voice reflecting increased enjoyment and improved experiences at lunchtime. The more active and purposeful play environment has also contributed to a reduction in behaviour incidents and first aid visits. </a:t>
                      </a:r>
                      <a:r>
                        <a:rPr lang="en-GB" sz="700" dirty="0" smtClean="0">
                          <a:latin typeface="Calibri" panose="020F0502020204030204" pitchFamily="34" charset="0"/>
                          <a:cs typeface="Calibri" panose="020F0502020204030204" pitchFamily="34" charset="0"/>
                        </a:rPr>
                        <a:t>Pupil and</a:t>
                      </a:r>
                      <a:r>
                        <a:rPr lang="en-GB" sz="700" baseline="0" dirty="0" smtClean="0">
                          <a:latin typeface="Calibri" panose="020F0502020204030204" pitchFamily="34" charset="0"/>
                          <a:cs typeface="Calibri" panose="020F0502020204030204" pitchFamily="34" charset="0"/>
                        </a:rPr>
                        <a:t> staff surveys </a:t>
                      </a:r>
                      <a:r>
                        <a:rPr lang="en-GB" sz="700" dirty="0" smtClean="0">
                          <a:latin typeface="Calibri" panose="020F0502020204030204" pitchFamily="34" charset="0"/>
                          <a:cs typeface="Calibri" panose="020F0502020204030204" pitchFamily="34" charset="0"/>
                        </a:rPr>
                        <a:t>further </a:t>
                      </a:r>
                      <a:r>
                        <a:rPr lang="en-GB" sz="700" dirty="0" smtClean="0">
                          <a:latin typeface="Calibri" panose="020F0502020204030204" pitchFamily="34" charset="0"/>
                          <a:cs typeface="Calibri" panose="020F0502020204030204" pitchFamily="34" charset="0"/>
                        </a:rPr>
                        <a:t>demonstrates that children are spending more time being physically active during breaks compared to the same period last year.</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Although the range of sports and physical activities available to pupils continued to expand, participation was not yet consistent across all groups. Engagement in some extracurricular clubs and competitive opportunities remained lower for certain pupils, particularly those with SEND and those who were less active. Participation data highlights these disparities, indicating the need for more targeted provision and support to ensure all pupils</a:t>
                      </a:r>
                      <a:r>
                        <a:rPr lang="en-GB" sz="700" baseline="0" dirty="0" smtClean="0">
                          <a:latin typeface="Calibri" panose="020F0502020204030204" pitchFamily="34" charset="0"/>
                          <a:cs typeface="Calibri" panose="020F0502020204030204" pitchFamily="34" charset="0"/>
                        </a:rPr>
                        <a:t> </a:t>
                      </a:r>
                      <a:r>
                        <a:rPr lang="en-GB" sz="700" dirty="0" smtClean="0">
                          <a:latin typeface="Calibri" panose="020F0502020204030204" pitchFamily="34" charset="0"/>
                          <a:cs typeface="Calibri" panose="020F0502020204030204" pitchFamily="34" charset="0"/>
                        </a:rPr>
                        <a:t>have equal opportunities to access and enjoy a broad range of sports and physical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740104990"/>
              </p:ext>
            </p:extLst>
          </p:nvPr>
        </p:nvGraphicFramePr>
        <p:xfrm>
          <a:off x="304799" y="633397"/>
          <a:ext cx="5530128" cy="33832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smtClean="0">
                          <a:solidFill>
                            <a:sysClr val="windowText" lastClr="000000"/>
                          </a:solidFill>
                          <a:effectLst/>
                          <a:latin typeface="Calibri" panose="020F0502020204030204" pitchFamily="34" charset="0"/>
                          <a:ea typeface="+mn-ea"/>
                          <a:cs typeface="Calibri" panose="020F0502020204030204" pitchFamily="34" charset="0"/>
                        </a:rPr>
                        <a:t>Primary PE and Sport Premium                           Key Indicators</a:t>
                      </a:r>
                      <a:endParaRPr lang="en-GB" sz="700" b="1" kern="1200" dirty="0">
                        <a:solidFill>
                          <a:sysClr val="windowText" lastClr="000000"/>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effectLst/>
                          <a:latin typeface="Calibri" panose="020F0502020204030204" pitchFamily="34" charset="0"/>
                          <a:cs typeface="Calibri" panose="020F0502020204030204" pitchFamily="34" charset="0"/>
                        </a:rPr>
                        <a:t>Increasing </a:t>
                      </a:r>
                      <a:r>
                        <a:rPr lang="en-US" sz="700" dirty="0">
                          <a:effectLst/>
                          <a:latin typeface="Calibri" panose="020F0502020204030204" pitchFamily="34" charset="0"/>
                          <a:cs typeface="Calibri" panose="020F0502020204030204" pitchFamily="34" charset="0"/>
                        </a:rPr>
                        <a:t>participation in competitive </a:t>
                      </a:r>
                      <a:r>
                        <a:rPr lang="en-US" sz="700" dirty="0" smtClean="0">
                          <a:effectLst/>
                          <a:latin typeface="Calibri" panose="020F0502020204030204" pitchFamily="34" charset="0"/>
                          <a:cs typeface="Calibri" panose="020F0502020204030204" pitchFamily="34" charset="0"/>
                        </a:rPr>
                        <a:t>sport.</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smtClean="0">
                          <a:latin typeface="Calibri" panose="020F0502020204030204" pitchFamily="34" charset="0"/>
                          <a:cs typeface="Calibri" panose="020F0502020204030204" pitchFamily="34" charset="0"/>
                        </a:rPr>
                        <a:t>The school continued to provide a wide range of competitive sporting opportunities throughout the year, enabling pupils from all year groups to represent the school in both intra-school and inter-school competitions. Participation increased across a variety of sports, helping pupils to develop teamwork, resilience, confidence and sportsmanship while promoting a positive attitude towards competition. </a:t>
                      </a:r>
                    </a:p>
                    <a:p>
                      <a:endParaRPr lang="en-GB" sz="700" dirty="0" smtClean="0">
                        <a:latin typeface="Calibri" panose="020F0502020204030204" pitchFamily="34" charset="0"/>
                        <a:cs typeface="Calibri" panose="020F0502020204030204" pitchFamily="34" charset="0"/>
                      </a:endParaRPr>
                    </a:p>
                    <a:p>
                      <a:r>
                        <a:rPr lang="en-GB" sz="700" dirty="0" smtClean="0">
                          <a:latin typeface="Calibri" panose="020F0502020204030204" pitchFamily="34" charset="0"/>
                          <a:cs typeface="Calibri" panose="020F0502020204030204" pitchFamily="34" charset="0"/>
                        </a:rPr>
                        <a:t>Although transport and staffing capacity limited attendance at some county-level events, the school remains committed to further increasing opportunities for all </a:t>
                      </a:r>
                      <a:r>
                        <a:rPr lang="en-GB" sz="700" dirty="0" smtClean="0">
                          <a:latin typeface="Calibri" panose="020F0502020204030204" pitchFamily="34" charset="0"/>
                          <a:cs typeface="Calibri" panose="020F0502020204030204" pitchFamily="34" charset="0"/>
                        </a:rPr>
                        <a:t>pupils</a:t>
                      </a:r>
                      <a:r>
                        <a:rPr lang="en-GB" sz="700" baseline="0" dirty="0" smtClean="0">
                          <a:latin typeface="Calibri" panose="020F0502020204030204" pitchFamily="34" charset="0"/>
                          <a:cs typeface="Calibri" panose="020F0502020204030204" pitchFamily="34" charset="0"/>
                        </a:rPr>
                        <a:t> (</a:t>
                      </a:r>
                      <a:r>
                        <a:rPr lang="en-GB" sz="700" dirty="0" smtClean="0">
                          <a:latin typeface="Calibri" panose="020F0502020204030204" pitchFamily="34" charset="0"/>
                          <a:cs typeface="Calibri" panose="020F0502020204030204" pitchFamily="34" charset="0"/>
                        </a:rPr>
                        <a:t>particularly for disadvantaged pupils and pupils</a:t>
                      </a:r>
                      <a:r>
                        <a:rPr lang="en-GB" sz="700" baseline="0" dirty="0" smtClean="0">
                          <a:latin typeface="Calibri" panose="020F0502020204030204" pitchFamily="34" charset="0"/>
                          <a:cs typeface="Calibri" panose="020F0502020204030204" pitchFamily="34" charset="0"/>
                        </a:rPr>
                        <a:t> with SEND)</a:t>
                      </a:r>
                      <a:r>
                        <a:rPr lang="en-GB" sz="700" dirty="0" smtClean="0">
                          <a:latin typeface="Calibri" panose="020F0502020204030204" pitchFamily="34" charset="0"/>
                          <a:cs typeface="Calibri" panose="020F0502020204030204" pitchFamily="34" charset="0"/>
                        </a:rPr>
                        <a:t> </a:t>
                      </a:r>
                      <a:r>
                        <a:rPr lang="en-GB" sz="700" dirty="0" smtClean="0">
                          <a:latin typeface="Calibri" panose="020F0502020204030204" pitchFamily="34" charset="0"/>
                          <a:cs typeface="Calibri" panose="020F0502020204030204" pitchFamily="34" charset="0"/>
                        </a:rPr>
                        <a:t>to experience competitive sport.</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smtClean="0">
                          <a:latin typeface="Calibri" panose="020F0502020204030204" pitchFamily="34" charset="0"/>
                          <a:cs typeface="Calibri" panose="020F0502020204030204" pitchFamily="34" charset="0"/>
                        </a:rPr>
                        <a:t>While participation in competitive sport remained strong overall, there are still opportunities to increase participation further and ensure greater equity across all pupil groups. </a:t>
                      </a:r>
                    </a:p>
                    <a:p>
                      <a:endParaRPr lang="en-GB" sz="700" dirty="0" smtClean="0">
                        <a:latin typeface="Calibri" panose="020F0502020204030204" pitchFamily="34" charset="0"/>
                        <a:cs typeface="Calibri" panose="020F0502020204030204" pitchFamily="34" charset="0"/>
                      </a:endParaRPr>
                    </a:p>
                    <a:p>
                      <a:r>
                        <a:rPr lang="en-GB" sz="700" dirty="0" smtClean="0">
                          <a:latin typeface="Calibri" panose="020F0502020204030204" pitchFamily="34" charset="0"/>
                          <a:cs typeface="Calibri" panose="020F0502020204030204" pitchFamily="34" charset="0"/>
                        </a:rPr>
                        <a:t>Attendance at some county-level competitions was limited by transport, staffing availability and the demands of the school timetable, resulting in missed opportunities for pupils to compete at a higher level. </a:t>
                      </a:r>
                    </a:p>
                    <a:p>
                      <a:endParaRPr lang="en-GB" sz="700" dirty="0" smtClean="0">
                        <a:latin typeface="Calibri" panose="020F0502020204030204" pitchFamily="34" charset="0"/>
                        <a:cs typeface="Calibri" panose="020F0502020204030204" pitchFamily="34" charset="0"/>
                      </a:endParaRPr>
                    </a:p>
                    <a:p>
                      <a:r>
                        <a:rPr lang="en-GB" sz="700" dirty="0" smtClean="0">
                          <a:latin typeface="Calibri" panose="020F0502020204030204" pitchFamily="34" charset="0"/>
                          <a:cs typeface="Calibri" panose="020F0502020204030204" pitchFamily="34" charset="0"/>
                        </a:rPr>
                        <a:t>Participation data also identified lower representation from some groups, particularly </a:t>
                      </a:r>
                      <a:r>
                        <a:rPr lang="en-GB" sz="700" dirty="0" smtClean="0">
                          <a:latin typeface="Calibri" panose="020F0502020204030204" pitchFamily="34" charset="0"/>
                          <a:cs typeface="Calibri" panose="020F0502020204030204" pitchFamily="34" charset="0"/>
                        </a:rPr>
                        <a:t>disadvantaged pupils and pupils with SEND.</a:t>
                      </a:r>
                    </a:p>
                    <a:p>
                      <a:endParaRPr lang="en-GB" sz="700" dirty="0" smtClean="0">
                        <a:latin typeface="Calibri" panose="020F0502020204030204" pitchFamily="34" charset="0"/>
                        <a:cs typeface="Calibri" panose="020F0502020204030204" pitchFamily="34" charset="0"/>
                      </a:endParaRPr>
                    </a:p>
                    <a:p>
                      <a:r>
                        <a:rPr lang="en-GB" sz="700" dirty="0" smtClean="0">
                          <a:latin typeface="Calibri" panose="020F0502020204030204" pitchFamily="34" charset="0"/>
                          <a:cs typeface="Calibri" panose="020F0502020204030204" pitchFamily="34" charset="0"/>
                        </a:rPr>
                        <a:t>During the next academic year, a greater focus will be placed on targeted engagement, inclusive competition pathways and overcoming logistical barriers to ensure that all pupils have the opportunity to experience and enjoy competitive sport.</a:t>
                      </a:r>
                    </a:p>
                    <a:p>
                      <a:endParaRPr lang="en-GB" sz="700" dirty="0" smtClean="0">
                        <a:latin typeface="Calibri" panose="020F0502020204030204" pitchFamily="34" charset="0"/>
                        <a:cs typeface="Calibri" panose="020F0502020204030204" pitchFamily="34" charset="0"/>
                      </a:endParaRPr>
                    </a:p>
                    <a:p>
                      <a:endParaRPr lang="en-GB" sz="700" dirty="0" smtClean="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5520559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a:t>
            </a:r>
            <a:r>
              <a:rPr lang="en-US" sz="1200" b="1" dirty="0" smtClean="0">
                <a:latin typeface="Calibri" panose="020F0502020204030204" pitchFamily="34" charset="0"/>
                <a:cs typeface="Calibri" panose="020F0502020204030204" pitchFamily="34" charset="0"/>
              </a:rPr>
              <a:t>2026/2027)</a:t>
            </a:r>
            <a:endParaRPr lang="en-US" sz="1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nvPr>
        </p:nvGraphicFramePr>
        <p:xfrm>
          <a:off x="315269" y="2169164"/>
          <a:ext cx="5530128" cy="2025564"/>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7244">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smtClean="0">
                          <a:solidFill>
                            <a:sysClr val="windowText" lastClr="000000"/>
                          </a:solidFill>
                          <a:effectLst/>
                          <a:latin typeface="Calibri" panose="020F0502020204030204" pitchFamily="34" charset="0"/>
                          <a:ea typeface="+mn-ea"/>
                          <a:cs typeface="Calibri" panose="020F0502020204030204" pitchFamily="34" charset="0"/>
                        </a:rPr>
                        <a:t>How are you going to implement these plans?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smtClean="0">
                          <a:solidFill>
                            <a:sysClr val="windowText" lastClr="000000"/>
                          </a:solidFill>
                          <a:effectLst/>
                          <a:latin typeface="Calibri" panose="020F0502020204030204" pitchFamily="34" charset="0"/>
                          <a:cs typeface="Calibri" panose="020F0502020204030204" pitchFamily="34" charset="0"/>
                        </a:rPr>
                        <a:t>What are the potential challenges?</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effectLst/>
                          <a:latin typeface="Calibri" panose="020F0502020204030204" pitchFamily="34" charset="0"/>
                          <a:cs typeface="Calibri" panose="020F0502020204030204" pitchFamily="34" charset="0"/>
                        </a:rPr>
                        <a:t>Swim </a:t>
                      </a:r>
                      <a:r>
                        <a:rPr lang="en-US" sz="700" dirty="0">
                          <a:effectLst/>
                          <a:latin typeface="Calibri" panose="020F0502020204030204" pitchFamily="34" charset="0"/>
                          <a:cs typeface="Calibri" panose="020F0502020204030204" pitchFamily="34" charset="0"/>
                        </a:rPr>
                        <a:t>competently, confidently and proficiently over a distance of at least 25 </a:t>
                      </a:r>
                      <a:r>
                        <a:rPr lang="en-US" sz="700" dirty="0" smtClean="0">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During the next academic year, we will increase targeted support for pupils who are not yet meeting the expected swimming standard by identifying those requiring additional intervention at an earlier stage. Additional swimming sessions and focused small-group support will be provided where possible to improve confidence, technique and stamina. Regular assessment and tracking will ensure pupils make sustained progress, with the aim of increasing the proportion of children who can swim competently, confidently and proficiently over a distance of at least 25 metres by the end of Key Stage 2.</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A potential challenge will be ensuring that all pupils achieve the expected standard of swimming 25 metres confidently and proficiently, particularly those with limited prior swimming experience or lower levels of water confidence. Differences in pupils’ starting points, attendance at swimming sessions and the limited time available for additional practice may affect progress. Some pupils may require further support to develop stroke technique, stamina, breathing skills and overall confidence in the water. Evidence will be gathered through swimming assessment data, instructor feedback</a:t>
                      </a:r>
                      <a:r>
                        <a:rPr lang="en-GB" sz="700" baseline="0" dirty="0" smtClean="0">
                          <a:latin typeface="Calibri" panose="020F0502020204030204" pitchFamily="34" charset="0"/>
                          <a:cs typeface="Calibri" panose="020F0502020204030204" pitchFamily="34" charset="0"/>
                        </a:rPr>
                        <a:t> </a:t>
                      </a:r>
                      <a:r>
                        <a:rPr lang="en-GB" sz="700" dirty="0" smtClean="0">
                          <a:latin typeface="Calibri" panose="020F0502020204030204" pitchFamily="34" charset="0"/>
                          <a:cs typeface="Calibri" panose="020F0502020204030204" pitchFamily="34" charset="0"/>
                        </a:rPr>
                        <a:t>and staff observations to identify those requiring additional support.</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bl>
          </a:graphicData>
        </a:graphic>
      </p:graphicFrame>
    </p:spTree>
    <p:extLst>
      <p:ext uri="{BB962C8B-B14F-4D97-AF65-F5344CB8AC3E}">
        <p14:creationId xmlns:p14="http://schemas.microsoft.com/office/powerpoint/2010/main" val="42229457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a:t>
            </a:r>
            <a:r>
              <a:rPr lang="en-US" sz="1200" b="1" dirty="0" smtClean="0">
                <a:latin typeface="Calibri" panose="020F0502020204030204" pitchFamily="34" charset="0"/>
                <a:cs typeface="Calibri" panose="020F0502020204030204" pitchFamily="34" charset="0"/>
              </a:rPr>
              <a:t>2026/2027)</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3988779108"/>
              </p:ext>
            </p:extLst>
          </p:nvPr>
        </p:nvGraphicFramePr>
        <p:xfrm>
          <a:off x="315269" y="661699"/>
          <a:ext cx="5530128" cy="350284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smtClean="0">
                          <a:solidFill>
                            <a:sysClr val="windowText" lastClr="000000"/>
                          </a:solidFill>
                          <a:effectLst/>
                          <a:latin typeface="Calibri" panose="020F0502020204030204" pitchFamily="34" charset="0"/>
                          <a:ea typeface="+mn-ea"/>
                          <a:cs typeface="Calibri" panose="020F0502020204030204" pitchFamily="34" charset="0"/>
                        </a:rPr>
                        <a:t>How are you going to implement these plans?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smtClean="0">
                          <a:solidFill>
                            <a:sysClr val="windowText" lastClr="000000"/>
                          </a:solidFill>
                          <a:effectLst/>
                          <a:latin typeface="Calibri" panose="020F0502020204030204" pitchFamily="34" charset="0"/>
                          <a:cs typeface="Calibri" panose="020F0502020204030204" pitchFamily="34" charset="0"/>
                        </a:rPr>
                        <a:t>What are the potential challenges?</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effectLst/>
                          <a:latin typeface="Calibri" panose="020F0502020204030204" pitchFamily="34" charset="0"/>
                          <a:cs typeface="Calibri" panose="020F0502020204030204" pitchFamily="34" charset="0"/>
                        </a:rPr>
                        <a:t>Use </a:t>
                      </a:r>
                      <a:r>
                        <a:rPr lang="en-US" sz="700" dirty="0">
                          <a:effectLst/>
                          <a:latin typeface="Calibri" panose="020F0502020204030204" pitchFamily="34" charset="0"/>
                          <a:cs typeface="Calibri" panose="020F0502020204030204" pitchFamily="34" charset="0"/>
                        </a:rPr>
                        <a:t>a range of strokes effectively (for example, front crawl, backstroke and breaststroke</a:t>
                      </a:r>
                      <a:r>
                        <a:rPr lang="en-US" sz="700" dirty="0" smtClean="0">
                          <a:effectLst/>
                          <a:latin typeface="Calibri" panose="020F0502020204030204" pitchFamily="34" charset="0"/>
                          <a:cs typeface="Calibri" panose="020F0502020204030204" pitchFamily="34" charset="0"/>
                        </a:rPr>
                        <a:t>).</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For next year, we aim to increase the proportion of Year 6 pupils who can use a range of swimming strokes effectively by providing additional targeted support for those who require it. This will include focused intervention to develop confidence and refine technique in front crawl, backstroke and breaststroke, alongside maximising opportunities for practice during swimming lessons. </a:t>
                      </a: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By </a:t>
                      </a:r>
                      <a:r>
                        <a:rPr lang="en-GB" sz="700" dirty="0" smtClean="0">
                          <a:latin typeface="Calibri" panose="020F0502020204030204" pitchFamily="34" charset="0"/>
                          <a:cs typeface="Calibri" panose="020F0502020204030204" pitchFamily="34" charset="0"/>
                        </a:rPr>
                        <a:t>tailoring support to pupils' individual starting points, we aim to ensure that a greater percentage of children achieve the expected standard by the end of Key Stage 2</a:t>
                      </a:r>
                      <a:r>
                        <a:rPr lang="en-GB" sz="700" dirty="0" smtClean="0">
                          <a:latin typeface="Calibri" panose="020F0502020204030204" pitchFamily="34" charset="0"/>
                          <a:cs typeface="Calibri" panose="020F0502020204030204" pitchFamily="34" charset="0"/>
                        </a:rPr>
                        <a: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Differences </a:t>
                      </a:r>
                      <a:r>
                        <a:rPr lang="en-GB" sz="700" dirty="0" smtClean="0">
                          <a:latin typeface="Calibri" panose="020F0502020204030204" pitchFamily="34" charset="0"/>
                          <a:cs typeface="Calibri" panose="020F0502020204030204" pitchFamily="34" charset="0"/>
                        </a:rPr>
                        <a:t>in pupils’ prior experience, confidence and technical ability may mean that some pupils require additional support to refine their stroke technique, breathing patterns and efficiency in the water. </a:t>
                      </a: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Limited </a:t>
                      </a:r>
                      <a:r>
                        <a:rPr lang="en-GB" sz="700" dirty="0" smtClean="0">
                          <a:latin typeface="Calibri" panose="020F0502020204030204" pitchFamily="34" charset="0"/>
                          <a:cs typeface="Calibri" panose="020F0502020204030204" pitchFamily="34" charset="0"/>
                        </a:rPr>
                        <a:t>lesson time and varying rates of progression may impact the consistency with which pupils develop proficiency across multiple strokes.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effectLst/>
                          <a:latin typeface="Calibri" panose="020F0502020204030204" pitchFamily="34" charset="0"/>
                          <a:cs typeface="Calibri" panose="020F0502020204030204" pitchFamily="34" charset="0"/>
                        </a:rPr>
                        <a:t>Perform </a:t>
                      </a:r>
                      <a:r>
                        <a:rPr lang="en-US" sz="700" dirty="0">
                          <a:effectLst/>
                          <a:latin typeface="Calibri" panose="020F0502020204030204" pitchFamily="34" charset="0"/>
                          <a:cs typeface="Calibri" panose="020F0502020204030204" pitchFamily="34" charset="0"/>
                        </a:rPr>
                        <a:t>safe self-rescue in different water-based </a:t>
                      </a:r>
                      <a:r>
                        <a:rPr lang="en-US" sz="700" dirty="0" smtClean="0">
                          <a:effectLst/>
                          <a:latin typeface="Calibri" panose="020F0502020204030204" pitchFamily="34" charset="0"/>
                          <a:cs typeface="Calibri" panose="020F0502020204030204" pitchFamily="34" charset="0"/>
                        </a:rPr>
                        <a:t>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smtClean="0">
                          <a:latin typeface="Calibri" panose="020F0502020204030204" pitchFamily="34" charset="0"/>
                          <a:cs typeface="Calibri" panose="020F0502020204030204" pitchFamily="34" charset="0"/>
                        </a:rPr>
                        <a:t>We </a:t>
                      </a:r>
                      <a:r>
                        <a:rPr lang="en-GB" sz="700" dirty="0" smtClean="0">
                          <a:latin typeface="Calibri" panose="020F0502020204030204" pitchFamily="34" charset="0"/>
                          <a:cs typeface="Calibri" panose="020F0502020204030204" pitchFamily="34" charset="0"/>
                        </a:rPr>
                        <a:t>will continue to build on the strong provision for water safety by ensuring all Year 6 pupils have regular opportunities to practise and consolidate safe self-rescue skills in a range of water-based </a:t>
                      </a:r>
                      <a:r>
                        <a:rPr lang="en-GB" sz="700" dirty="0" smtClean="0">
                          <a:latin typeface="Calibri" panose="020F0502020204030204" pitchFamily="34" charset="0"/>
                          <a:cs typeface="Calibri" panose="020F0502020204030204" pitchFamily="34" charset="0"/>
                        </a:rPr>
                        <a:t>situations in 2026-27. </a:t>
                      </a:r>
                    </a:p>
                    <a:p>
                      <a:endParaRPr lang="en-GB" sz="700" dirty="0" smtClean="0">
                        <a:latin typeface="Calibri" panose="020F0502020204030204" pitchFamily="34" charset="0"/>
                        <a:cs typeface="Calibri" panose="020F0502020204030204" pitchFamily="34" charset="0"/>
                      </a:endParaRPr>
                    </a:p>
                    <a:p>
                      <a:r>
                        <a:rPr lang="en-GB" sz="700" dirty="0" smtClean="0">
                          <a:latin typeface="Calibri" panose="020F0502020204030204" pitchFamily="34" charset="0"/>
                          <a:cs typeface="Calibri" panose="020F0502020204030204" pitchFamily="34" charset="0"/>
                        </a:rPr>
                        <a:t>Swimming </a:t>
                      </a:r>
                      <a:r>
                        <a:rPr lang="en-GB" sz="700" dirty="0" smtClean="0">
                          <a:latin typeface="Calibri" panose="020F0502020204030204" pitchFamily="34" charset="0"/>
                          <a:cs typeface="Calibri" panose="020F0502020204030204" pitchFamily="34" charset="0"/>
                        </a:rPr>
                        <a:t>lessons will continue to place a strong emphasis on developing confidence, resilience and awareness of water safety, enabling all pupils to leave Key Stage 2 equipped with the knowledge and practical skills needed to stay safe in and around water.</a:t>
                      </a:r>
                      <a:endParaRPr lang="en-GB"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smtClean="0">
                          <a:latin typeface="Calibri" panose="020F0502020204030204" pitchFamily="34" charset="0"/>
                          <a:cs typeface="Calibri" panose="020F0502020204030204" pitchFamily="34" charset="0"/>
                        </a:rPr>
                        <a:t>Some </a:t>
                      </a:r>
                      <a:r>
                        <a:rPr lang="en-GB" sz="700" dirty="0" smtClean="0">
                          <a:latin typeface="Calibri" panose="020F0502020204030204" pitchFamily="34" charset="0"/>
                          <a:cs typeface="Calibri" panose="020F0502020204030204" pitchFamily="34" charset="0"/>
                        </a:rPr>
                        <a:t>pupils may require additional support to build water confidence, remain calm in challenging situations and apply appropriate survival techniques. Limited opportunities to practise different self-rescue scenarios within swimming lessons may affect pupils’ ability to demonstrate these skills consistently. </a:t>
                      </a:r>
                      <a:endParaRPr lang="en-GB" sz="700" dirty="0" smtClean="0">
                        <a:latin typeface="Calibri" panose="020F0502020204030204" pitchFamily="34" charset="0"/>
                        <a:cs typeface="Calibri" panose="020F0502020204030204" pitchFamily="34" charset="0"/>
                      </a:endParaRPr>
                    </a:p>
                    <a:p>
                      <a:endParaRPr lang="en-GB" sz="700" dirty="0" smtClean="0">
                        <a:latin typeface="Calibri" panose="020F0502020204030204" pitchFamily="34" charset="0"/>
                        <a:cs typeface="Calibri" panose="020F0502020204030204" pitchFamily="34" charset="0"/>
                      </a:endParaRPr>
                    </a:p>
                    <a:p>
                      <a:r>
                        <a:rPr lang="en-GB" sz="700" dirty="0" smtClean="0">
                          <a:latin typeface="Calibri" panose="020F0502020204030204" pitchFamily="34" charset="0"/>
                          <a:cs typeface="Calibri" panose="020F0502020204030204" pitchFamily="34" charset="0"/>
                        </a:rPr>
                        <a:t>Evidence </a:t>
                      </a:r>
                      <a:r>
                        <a:rPr lang="en-GB" sz="700" dirty="0" smtClean="0">
                          <a:latin typeface="Calibri" panose="020F0502020204030204" pitchFamily="34" charset="0"/>
                          <a:cs typeface="Calibri" panose="020F0502020204030204" pitchFamily="34" charset="0"/>
                        </a:rPr>
                        <a:t>will be gathered through swimming assessment data, instructor feedback, pupil progress records and staff observations to identify areas requiring further support.</a:t>
                      </a:r>
                      <a:endParaRPr lang="en-GB"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42554251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a:t>
            </a:r>
            <a:r>
              <a:rPr lang="en-US" sz="1200" b="1" dirty="0" smtClean="0">
                <a:latin typeface="Calibri" panose="020F0502020204030204" pitchFamily="34" charset="0"/>
                <a:cs typeface="Calibri" panose="020F0502020204030204" pitchFamily="34" charset="0"/>
              </a:rPr>
              <a:t>2026/2027)</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824894393"/>
              </p:ext>
            </p:extLst>
          </p:nvPr>
        </p:nvGraphicFramePr>
        <p:xfrm>
          <a:off x="320863" y="622423"/>
          <a:ext cx="5518940" cy="3581400"/>
        </p:xfrm>
        <a:graphic>
          <a:graphicData uri="http://schemas.openxmlformats.org/drawingml/2006/table">
            <a:tbl>
              <a:tblPr firstRow="1" bandRow="1">
                <a:tableStyleId>{5C22544A-7EE6-4342-B048-85BDC9FD1C3A}</a:tableStyleId>
              </a:tblPr>
              <a:tblGrid>
                <a:gridCol w="1708523">
                  <a:extLst>
                    <a:ext uri="{9D8B030D-6E8A-4147-A177-3AD203B41FA5}">
                      <a16:colId xmlns:a16="http://schemas.microsoft.com/office/drawing/2014/main" val="1397519339"/>
                    </a:ext>
                  </a:extLst>
                </a:gridCol>
                <a:gridCol w="2006217">
                  <a:extLst>
                    <a:ext uri="{9D8B030D-6E8A-4147-A177-3AD203B41FA5}">
                      <a16:colId xmlns:a16="http://schemas.microsoft.com/office/drawing/2014/main" val="279180329"/>
                    </a:ext>
                  </a:extLst>
                </a:gridCol>
                <a:gridCol w="1804200">
                  <a:extLst>
                    <a:ext uri="{9D8B030D-6E8A-4147-A177-3AD203B41FA5}">
                      <a16:colId xmlns:a16="http://schemas.microsoft.com/office/drawing/2014/main" val="1532179531"/>
                    </a:ext>
                  </a:extLst>
                </a:gridCol>
              </a:tblGrid>
              <a:tr h="300697">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smtClean="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Primary PE and Sport Premium                           Key Indicators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smtClean="0">
                          <a:solidFill>
                            <a:sysClr val="windowText" lastClr="000000"/>
                          </a:solidFill>
                          <a:effectLst/>
                          <a:latin typeface="Calibri" panose="020F0502020204030204" pitchFamily="34" charset="0"/>
                          <a:ea typeface="+mn-ea"/>
                          <a:cs typeface="Calibri" panose="020F0502020204030204" pitchFamily="34" charset="0"/>
                        </a:rPr>
                        <a:t>How are you going to implement these plans?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smtClean="0">
                          <a:solidFill>
                            <a:sysClr val="windowText" lastClr="000000"/>
                          </a:solidFill>
                          <a:effectLst/>
                          <a:latin typeface="Calibri" panose="020F0502020204030204" pitchFamily="34" charset="0"/>
                          <a:cs typeface="Calibri" panose="020F0502020204030204" pitchFamily="34" charset="0"/>
                        </a:rPr>
                        <a:t>What are the potential challenges?</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56362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effectLst/>
                          <a:latin typeface="Calibri" panose="020F0502020204030204" pitchFamily="34" charset="0"/>
                          <a:ea typeface="Calibri" panose="020F0502020204030204" pitchFamily="34" charset="0"/>
                          <a:cs typeface="Calibri" panose="020F0502020204030204" pitchFamily="34" charset="0"/>
                        </a:rPr>
                        <a:t>Ensure all pupils benefit from high-quality PE teaching by a specialist sports coach for part of the curriculum, while continuing to develop teachers' subject knowledge and confidence through team teaching, coaching and lesson observations.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Timetable </a:t>
                      </a:r>
                      <a:r>
                        <a:rPr lang="en-GB" sz="700" dirty="0" smtClean="0">
                          <a:latin typeface="Calibri" panose="020F0502020204030204" pitchFamily="34" charset="0"/>
                          <a:cs typeface="Calibri" panose="020F0502020204030204" pitchFamily="34" charset="0"/>
                        </a:rPr>
                        <a:t>Chris from Right Way Sports to provide specialist </a:t>
                      </a:r>
                      <a:r>
                        <a:rPr lang="en-GB" sz="700" dirty="0" smtClean="0">
                          <a:latin typeface="Calibri" panose="020F0502020204030204" pitchFamily="34" charset="0"/>
                          <a:cs typeface="Calibri" panose="020F0502020204030204" pitchFamily="34" charset="0"/>
                        </a:rPr>
                        <a:t>sports coach support </a:t>
                      </a:r>
                      <a:r>
                        <a:rPr lang="en-GB" sz="700" dirty="0" smtClean="0">
                          <a:latin typeface="Calibri" panose="020F0502020204030204" pitchFamily="34" charset="0"/>
                          <a:cs typeface="Calibri" panose="020F0502020204030204" pitchFamily="34" charset="0"/>
                        </a:rPr>
                        <a:t>across </a:t>
                      </a:r>
                      <a:r>
                        <a:rPr lang="en-GB" sz="700" dirty="0" smtClean="0">
                          <a:latin typeface="Calibri" panose="020F0502020204030204" pitchFamily="34" charset="0"/>
                          <a:cs typeface="Calibri" panose="020F0502020204030204" pitchFamily="34" charset="0"/>
                        </a:rPr>
                        <a:t>the school to ensure all pupils benefit from high-quality PE provision. </a:t>
                      </a: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Use </a:t>
                      </a:r>
                      <a:r>
                        <a:rPr lang="en-GB" sz="700" dirty="0" smtClean="0">
                          <a:latin typeface="Calibri" panose="020F0502020204030204" pitchFamily="34" charset="0"/>
                          <a:cs typeface="Calibri" panose="020F0502020204030204" pitchFamily="34" charset="0"/>
                        </a:rPr>
                        <a:t>staff feedback and self-evaluation to identify areas for professional development, and schedule opportunities for team teaching, lesson observations and coaching to further develop teacher confidence and subject knowledge.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Balancing </a:t>
                      </a:r>
                      <a:r>
                        <a:rPr lang="en-GB" sz="700" dirty="0" smtClean="0">
                          <a:latin typeface="Calibri" panose="020F0502020204030204" pitchFamily="34" charset="0"/>
                          <a:cs typeface="Calibri" panose="020F0502020204030204" pitchFamily="34" charset="0"/>
                        </a:rPr>
                        <a:t>Chris’ timetable to ensure equitable support across all year groups while minimising disruption to the wider curriculum. Time constraints may limit opportunities for team teaching, lesson observations and follow-up coaching, reducing the long-term impact on staff confidence and practice. Staff absence, changes in priorities or limited release time may also affect the consistency of professional development, meaning that improvements in subject knowledge and teaching quality may not be embedded equally across the school.</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66886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effectLst/>
                          <a:latin typeface="Calibri" panose="020F0502020204030204" pitchFamily="34" charset="0"/>
                          <a:ea typeface="Calibri" panose="020F0502020204030204" pitchFamily="34" charset="0"/>
                          <a:cs typeface="Calibri" panose="020F0502020204030204" pitchFamily="34" charset="0"/>
                        </a:rPr>
                        <a:t>Continue to increase pupils' daily physical activity by providing high-quality active break time and lunchtime opportunities, with the aim of enabling all children to achieve at least 30 minutes of physical activity beyond PE lessons each day.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Invest in high-quality PE and play equipment linked to curriculum topics, upcoming sporting events and pupils' interests to encourage active play at break times and lunchtimes. Regularly review and replenish equipment to maintain engagement and maximise participation.</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Continue to train and develop Year </a:t>
                      </a:r>
                      <a:r>
                        <a:rPr lang="en-GB" sz="700" dirty="0" smtClean="0">
                          <a:latin typeface="Calibri" panose="020F0502020204030204" pitchFamily="34" charset="0"/>
                          <a:cs typeface="Calibri" panose="020F0502020204030204" pitchFamily="34" charset="0"/>
                        </a:rPr>
                        <a:t>5 </a:t>
                      </a:r>
                      <a:r>
                        <a:rPr lang="en-GB" sz="700" dirty="0" smtClean="0">
                          <a:latin typeface="Calibri" panose="020F0502020204030204" pitchFamily="34" charset="0"/>
                          <a:cs typeface="Calibri" panose="020F0502020204030204" pitchFamily="34" charset="0"/>
                        </a:rPr>
                        <a:t>Young Sports Leaders, providing refresher training and ongoing mentoring throughout the year. Ensure Sports Leaders are deployed regularly to organise and lead active playground games and lunchtime activities, helping to increase physical activity levels across the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Potential challenges may include maintaining consistently high levels of pupil engagement in break times and lunchtimes.</a:t>
                      </a:r>
                      <a:r>
                        <a:rPr lang="en-GB" sz="700" baseline="0" dirty="0" smtClean="0">
                          <a:latin typeface="Calibri" panose="020F0502020204030204" pitchFamily="34" charset="0"/>
                          <a:cs typeface="Calibri" panose="020F0502020204030204" pitchFamily="34" charset="0"/>
                        </a:rPr>
                        <a:t> </a:t>
                      </a:r>
                      <a:r>
                        <a:rPr lang="en-GB" sz="700" dirty="0" smtClean="0">
                          <a:latin typeface="Calibri" panose="020F0502020204030204" pitchFamily="34" charset="0"/>
                          <a:cs typeface="Calibri" panose="020F0502020204030204" pitchFamily="34" charset="0"/>
                        </a:rPr>
                        <a:t>Poor weather, staffing levels, playground space and equipment wear may reduce opportunities for regular physical activity. In addition, the effectiveness of active play may depend on the confidence, availability and commitment of </a:t>
                      </a:r>
                      <a:r>
                        <a:rPr lang="en-GB" sz="700" dirty="0" smtClean="0">
                          <a:latin typeface="Calibri" panose="020F0502020204030204" pitchFamily="34" charset="0"/>
                          <a:cs typeface="Calibri" panose="020F0502020204030204" pitchFamily="34" charset="0"/>
                        </a:rPr>
                        <a:t>our Sports </a:t>
                      </a:r>
                      <a:r>
                        <a:rPr lang="en-GB" sz="700" dirty="0" smtClean="0">
                          <a:latin typeface="Calibri" panose="020F0502020204030204" pitchFamily="34" charset="0"/>
                          <a:cs typeface="Calibri" panose="020F0502020204030204" pitchFamily="34" charset="0"/>
                        </a:rPr>
                        <a:t>Leaders, who may require ongoing training and support to sustain high-quality provision. Regular monitoring and replenishment of equipment will also be needed to ensure activities remain safe, engaging and accessible for all pupils.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32704005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a:t>
            </a:r>
            <a:r>
              <a:rPr lang="en-US" sz="1200" b="1" dirty="0" smtClean="0">
                <a:latin typeface="Calibri" panose="020F0502020204030204" pitchFamily="34" charset="0"/>
                <a:cs typeface="Calibri" panose="020F0502020204030204" pitchFamily="34" charset="0"/>
              </a:rPr>
              <a:t>2026/2027)</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2045522959"/>
              </p:ext>
            </p:extLst>
          </p:nvPr>
        </p:nvGraphicFramePr>
        <p:xfrm>
          <a:off x="315269" y="675763"/>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smtClean="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Primary PE and Sport Premium                           Key Indicators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smtClean="0">
                          <a:solidFill>
                            <a:sysClr val="windowText" lastClr="000000"/>
                          </a:solidFill>
                          <a:effectLst/>
                          <a:latin typeface="Calibri" panose="020F0502020204030204" pitchFamily="34" charset="0"/>
                          <a:ea typeface="+mn-ea"/>
                          <a:cs typeface="Calibri" panose="020F0502020204030204" pitchFamily="34" charset="0"/>
                        </a:rPr>
                        <a:t>How are you going to implement these plans?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smtClean="0">
                          <a:solidFill>
                            <a:sysClr val="windowText" lastClr="000000"/>
                          </a:solidFill>
                          <a:effectLst/>
                          <a:latin typeface="Calibri" panose="020F0502020204030204" pitchFamily="34" charset="0"/>
                          <a:cs typeface="Calibri" panose="020F0502020204030204" pitchFamily="34" charset="0"/>
                        </a:rPr>
                        <a:t>What are the potential challenges?</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effectLst/>
                          <a:latin typeface="Calibri" panose="020F0502020204030204" pitchFamily="34" charset="0"/>
                          <a:ea typeface="Calibri" panose="020F0502020204030204" pitchFamily="34" charset="0"/>
                          <a:cs typeface="Calibri" panose="020F0502020204030204" pitchFamily="34" charset="0"/>
                        </a:rPr>
                        <a:t>Embed the consistent implementation of the Daily Mile across the school to further increase daily physical activity and support pupils' health, wellbeing and fitness.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Embed the Daily Mile across the school, with every class aiming to complete five sessions each week, including at least one whole-school session to promote participation, consistency and enjoyment.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smtClean="0">
                          <a:latin typeface="Calibri" panose="020F0502020204030204" pitchFamily="34" charset="0"/>
                          <a:cs typeface="Calibri" panose="020F0502020204030204" pitchFamily="34" charset="0"/>
                        </a:rPr>
                        <a:t>Timetable </a:t>
                      </a:r>
                      <a:r>
                        <a:rPr lang="en-GB" sz="700" dirty="0" smtClean="0">
                          <a:latin typeface="Calibri" panose="020F0502020204030204" pitchFamily="34" charset="0"/>
                          <a:cs typeface="Calibri" panose="020F0502020204030204" pitchFamily="34" charset="0"/>
                        </a:rPr>
                        <a:t>pressures, adverse weather, school events and competing curriculum demands may reduce the frequency of sessions. There is also a risk that pupil motivation and engagement may decline over time if activities become repetitive. </a:t>
                      </a:r>
                      <a:endParaRPr lang="en-GB" sz="700" dirty="0" smtClean="0">
                        <a:latin typeface="Calibri" panose="020F0502020204030204" pitchFamily="34" charset="0"/>
                        <a:cs typeface="Calibri" panose="020F0502020204030204" pitchFamily="34" charset="0"/>
                      </a:endParaRPr>
                    </a:p>
                    <a:p>
                      <a:endParaRPr lang="en-GB" sz="700" dirty="0" smtClean="0">
                        <a:latin typeface="Calibri" panose="020F0502020204030204" pitchFamily="34" charset="0"/>
                        <a:cs typeface="Calibri" panose="020F0502020204030204" pitchFamily="34" charset="0"/>
                      </a:endParaRPr>
                    </a:p>
                    <a:p>
                      <a:r>
                        <a:rPr lang="en-GB" sz="700" dirty="0" smtClean="0">
                          <a:latin typeface="Calibri" panose="020F0502020204030204" pitchFamily="34" charset="0"/>
                          <a:cs typeface="Calibri" panose="020F0502020204030204" pitchFamily="34" charset="0"/>
                        </a:rPr>
                        <a:t>Regular </a:t>
                      </a:r>
                      <a:r>
                        <a:rPr lang="en-GB" sz="700" dirty="0" smtClean="0">
                          <a:latin typeface="Calibri" panose="020F0502020204030204" pitchFamily="34" charset="0"/>
                          <a:cs typeface="Calibri" panose="020F0502020204030204" pitchFamily="34" charset="0"/>
                        </a:rPr>
                        <a:t>monitoring, staff commitment and opportunities to vary the format of sessions will be important to ensure the Daily Mile remains an enjoyable and sustainable part of the school day.</a:t>
                      </a:r>
                      <a:endParaRPr lang="en-GB"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effectLst/>
                          <a:latin typeface="Calibri" panose="020F0502020204030204" pitchFamily="34" charset="0"/>
                          <a:ea typeface="Calibri" panose="020F0502020204030204" pitchFamily="34" charset="0"/>
                          <a:cs typeface="Calibri" panose="020F0502020204030204" pitchFamily="34" charset="0"/>
                        </a:rPr>
                        <a:t>Increase staff confidence and competence in teaching gymnastics and address any other identified areas for development, including adapting PE lessons to meet the needs of pupils with SEND, through targeted professional development.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Provide targeted CPD for staff through </a:t>
                      </a:r>
                      <a:r>
                        <a:rPr lang="en-GB" sz="700" dirty="0" smtClean="0">
                          <a:latin typeface="Calibri" panose="020F0502020204030204" pitchFamily="34" charset="0"/>
                          <a:cs typeface="Calibri" panose="020F0502020204030204" pitchFamily="34" charset="0"/>
                        </a:rPr>
                        <a:t>Chris (from Right Way Sports), </a:t>
                      </a:r>
                      <a:r>
                        <a:rPr lang="en-GB" sz="700" dirty="0" smtClean="0">
                          <a:latin typeface="Calibri" panose="020F0502020204030204" pitchFamily="34" charset="0"/>
                          <a:cs typeface="Calibri" panose="020F0502020204030204" pitchFamily="34" charset="0"/>
                        </a:rPr>
                        <a:t>focusing on identified areas for development, including gymnastics, inclusive practice and adapting PE lessons to meet the needs of all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There may be limited </a:t>
                      </a:r>
                      <a:r>
                        <a:rPr lang="en-GB" sz="700" dirty="0" smtClean="0">
                          <a:latin typeface="Calibri" panose="020F0502020204030204" pitchFamily="34" charset="0"/>
                          <a:cs typeface="Calibri" panose="020F0502020204030204" pitchFamily="34" charset="0"/>
                        </a:rPr>
                        <a:t>time within the school year to fully embed new approaches into classroom practice following CPD. Some staff may continue to lack confidence when teaching gymnastics, particularly in planning progressive sequences and assessing pupils' performance. There may also be a need for further support in adapting PE lessons to ensure pupils with SEND can fully access and succeed in all activities. </a:t>
                      </a: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If </a:t>
                      </a:r>
                      <a:r>
                        <a:rPr lang="en-GB" sz="700" dirty="0" smtClean="0">
                          <a:latin typeface="Calibri" panose="020F0502020204030204" pitchFamily="34" charset="0"/>
                          <a:cs typeface="Calibri" panose="020F0502020204030204" pitchFamily="34" charset="0"/>
                        </a:rPr>
                        <a:t>opportunities for follow-up coaching, team teaching and lesson observations are limited, improvements in teaching practice may not be consistently embedded across all classes.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17599215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a:t>
            </a:r>
            <a:r>
              <a:rPr lang="en-US" sz="1200" b="1" dirty="0" smtClean="0">
                <a:latin typeface="Calibri" panose="020F0502020204030204" pitchFamily="34" charset="0"/>
                <a:cs typeface="Calibri" panose="020F0502020204030204" pitchFamily="34" charset="0"/>
              </a:rPr>
              <a:t>2026/2027)</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57080373"/>
              </p:ext>
            </p:extLst>
          </p:nvPr>
        </p:nvGraphicFramePr>
        <p:xfrm>
          <a:off x="315269" y="622423"/>
          <a:ext cx="5530128" cy="35814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smtClean="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Primary PE and Sport Premium                           Key Indicators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smtClean="0">
                          <a:solidFill>
                            <a:sysClr val="windowText" lastClr="000000"/>
                          </a:solidFill>
                          <a:effectLst/>
                          <a:latin typeface="Calibri" panose="020F0502020204030204" pitchFamily="34" charset="0"/>
                          <a:ea typeface="+mn-ea"/>
                          <a:cs typeface="Calibri" panose="020F0502020204030204" pitchFamily="34" charset="0"/>
                        </a:rPr>
                        <a:t>How are you going to implement these plans?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smtClean="0">
                          <a:solidFill>
                            <a:sysClr val="windowText" lastClr="000000"/>
                          </a:solidFill>
                          <a:effectLst/>
                          <a:latin typeface="Calibri" panose="020F0502020204030204" pitchFamily="34" charset="0"/>
                          <a:cs typeface="Calibri" panose="020F0502020204030204" pitchFamily="34" charset="0"/>
                        </a:rPr>
                        <a:t>What are the potential challenges?</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effectLst/>
                          <a:latin typeface="Calibri" panose="020F0502020204030204" pitchFamily="34" charset="0"/>
                          <a:ea typeface="Calibri" panose="020F0502020204030204" pitchFamily="34" charset="0"/>
                          <a:cs typeface="Calibri" panose="020F0502020204030204" pitchFamily="34" charset="0"/>
                        </a:rPr>
                        <a:t>Broaden the range of extracurricular sports and physical activities, including less traditional sports where possible, while increasing participation among identified groups, particularly girls, pupils with SEND and children who do not currently attend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Use pupil voice to shape the extracurricular sports offer, identifying activities and clubs that pupils would like to access, including less traditional sports. </a:t>
                      </a:r>
                      <a:r>
                        <a:rPr lang="en-GB" sz="700" dirty="0" smtClean="0">
                          <a:latin typeface="Calibri" panose="020F0502020204030204" pitchFamily="34" charset="0"/>
                          <a:cs typeface="Calibri" panose="020F0502020204030204" pitchFamily="34" charset="0"/>
                        </a:rPr>
                        <a:t>Work </a:t>
                      </a:r>
                      <a:r>
                        <a:rPr lang="en-GB" sz="700" dirty="0" smtClean="0">
                          <a:latin typeface="Calibri" panose="020F0502020204030204" pitchFamily="34" charset="0"/>
                          <a:cs typeface="Calibri" panose="020F0502020204030204" pitchFamily="34" charset="0"/>
                        </a:rPr>
                        <a:t>with </a:t>
                      </a:r>
                      <a:r>
                        <a:rPr lang="en-GB" sz="700" dirty="0" smtClean="0">
                          <a:latin typeface="Calibri" panose="020F0502020204030204" pitchFamily="34" charset="0"/>
                          <a:cs typeface="Calibri" panose="020F0502020204030204" pitchFamily="34" charset="0"/>
                        </a:rPr>
                        <a:t>Chris (from Right Way Sports)</a:t>
                      </a:r>
                      <a:r>
                        <a:rPr lang="en-GB" sz="700" baseline="0" dirty="0" smtClean="0">
                          <a:latin typeface="Calibri" panose="020F0502020204030204" pitchFamily="34" charset="0"/>
                          <a:cs typeface="Calibri" panose="020F0502020204030204" pitchFamily="34" charset="0"/>
                        </a:rPr>
                        <a:t> </a:t>
                      </a:r>
                      <a:r>
                        <a:rPr lang="en-GB" sz="700" dirty="0" smtClean="0">
                          <a:latin typeface="Calibri" panose="020F0502020204030204" pitchFamily="34" charset="0"/>
                          <a:cs typeface="Calibri" panose="020F0502020204030204" pitchFamily="34" charset="0"/>
                        </a:rPr>
                        <a:t>and Jo Moxham (from the Stanborough</a:t>
                      </a:r>
                      <a:r>
                        <a:rPr lang="en-GB" sz="700" baseline="0" dirty="0" smtClean="0">
                          <a:latin typeface="Calibri" panose="020F0502020204030204" pitchFamily="34" charset="0"/>
                          <a:cs typeface="Calibri" panose="020F0502020204030204" pitchFamily="34" charset="0"/>
                        </a:rPr>
                        <a:t> </a:t>
                      </a:r>
                      <a:r>
                        <a:rPr lang="en-GB" sz="700" dirty="0" smtClean="0">
                          <a:latin typeface="Calibri" panose="020F0502020204030204" pitchFamily="34" charset="0"/>
                          <a:cs typeface="Calibri" panose="020F0502020204030204" pitchFamily="34" charset="0"/>
                        </a:rPr>
                        <a:t>Sports Partnership)</a:t>
                      </a:r>
                      <a:r>
                        <a:rPr lang="en-GB" sz="700" baseline="0" dirty="0" smtClean="0">
                          <a:latin typeface="Calibri" panose="020F0502020204030204" pitchFamily="34" charset="0"/>
                          <a:cs typeface="Calibri" panose="020F0502020204030204" pitchFamily="34" charset="0"/>
                        </a:rPr>
                        <a:t> </a:t>
                      </a:r>
                      <a:r>
                        <a:rPr lang="en-GB" sz="700" dirty="0" smtClean="0">
                          <a:latin typeface="Calibri" panose="020F0502020204030204" pitchFamily="34" charset="0"/>
                          <a:cs typeface="Calibri" panose="020F0502020204030204" pitchFamily="34" charset="0"/>
                        </a:rPr>
                        <a:t>to </a:t>
                      </a:r>
                      <a:r>
                        <a:rPr lang="en-GB" sz="700" dirty="0" smtClean="0">
                          <a:latin typeface="Calibri" panose="020F0502020204030204" pitchFamily="34" charset="0"/>
                          <a:cs typeface="Calibri" panose="020F0502020204030204" pitchFamily="34" charset="0"/>
                        </a:rPr>
                        <a:t>broaden provision, while tracking attendance data to identify and target groups with lower participation.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Potential challenges may include </a:t>
                      </a:r>
                      <a:r>
                        <a:rPr lang="en-GB" sz="700" dirty="0" smtClean="0">
                          <a:latin typeface="Calibri" panose="020F0502020204030204" pitchFamily="34" charset="0"/>
                          <a:cs typeface="Calibri" panose="020F0502020204030204" pitchFamily="34" charset="0"/>
                        </a:rPr>
                        <a:t>difficulties in increasing participation among targeted groups, particularly girls, pupils with SEND and children who do not currently attend extracurricular clubs, despite broadening the range of activities on offer. Staffing, facility availability and budget constraints may limit the school's ability to introduce new or less traditional sports. There is also a risk that pupil interest may not </a:t>
                      </a:r>
                      <a:r>
                        <a:rPr lang="en-GB" sz="700" dirty="0" smtClean="0">
                          <a:latin typeface="Calibri" panose="020F0502020204030204" pitchFamily="34" charset="0"/>
                          <a:cs typeface="Calibri" panose="020F0502020204030204" pitchFamily="34" charset="0"/>
                        </a:rPr>
                        <a:t>result in </a:t>
                      </a:r>
                      <a:r>
                        <a:rPr lang="en-GB" sz="700" dirty="0" smtClean="0">
                          <a:latin typeface="Calibri" panose="020F0502020204030204" pitchFamily="34" charset="0"/>
                          <a:cs typeface="Calibri" panose="020F0502020204030204" pitchFamily="34" charset="0"/>
                        </a:rPr>
                        <a:t>sustained attendance, meaning that ongoing monitoring of participation data and regular pupil voice will be needed to ensure the extracurricular offer remains inclusive, relevant and well attended.</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effectLst/>
                          <a:latin typeface="Calibri" panose="020F0502020204030204" pitchFamily="34" charset="0"/>
                          <a:ea typeface="Calibri" panose="020F0502020204030204" pitchFamily="34" charset="0"/>
                          <a:cs typeface="Calibri" panose="020F0502020204030204" pitchFamily="34" charset="0"/>
                        </a:rPr>
                        <a:t>Continue to provide opportunities for pupils to participate in a wide range of inter-school competitions and festivals, alongside a comprehensive programme of inclusive intra-school competitions, to maximise participation and enjoyment in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Maximise opportunities through membership of the Stanborough Sports Partnership by forward planning participation in festivals, competitions and sporting events using the annual calendar. Plan staffing, transport and logistics well in advance to enable the widest possible pupil participation across the school.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Utilise the specialist sports coach and Year 6 Young Sports Leaders to plan, organise and deliver inclusive intra-school sporting events each term, providing all pupils with regular opportunities to participate in enjoyable and competitive physical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smtClean="0">
                          <a:latin typeface="Calibri" panose="020F0502020204030204" pitchFamily="34" charset="0"/>
                          <a:cs typeface="Calibri" panose="020F0502020204030204" pitchFamily="34" charset="0"/>
                        </a:rPr>
                        <a:t>Staffing</a:t>
                      </a:r>
                      <a:r>
                        <a:rPr lang="en-GB" sz="700" dirty="0" smtClean="0">
                          <a:latin typeface="Calibri" panose="020F0502020204030204" pitchFamily="34" charset="0"/>
                          <a:cs typeface="Calibri" panose="020F0502020204030204" pitchFamily="34" charset="0"/>
                        </a:rPr>
                        <a:t>, transport and timetable </a:t>
                      </a:r>
                      <a:r>
                        <a:rPr lang="en-GB" sz="700" dirty="0" smtClean="0">
                          <a:latin typeface="Calibri" panose="020F0502020204030204" pitchFamily="34" charset="0"/>
                          <a:cs typeface="Calibri" panose="020F0502020204030204" pitchFamily="34" charset="0"/>
                        </a:rPr>
                        <a:t>constraints</a:t>
                      </a:r>
                      <a:r>
                        <a:rPr lang="en-GB" sz="700" baseline="0" dirty="0" smtClean="0">
                          <a:latin typeface="Calibri" panose="020F0502020204030204" pitchFamily="34" charset="0"/>
                          <a:cs typeface="Calibri" panose="020F0502020204030204" pitchFamily="34" charset="0"/>
                        </a:rPr>
                        <a:t> </a:t>
                      </a:r>
                      <a:r>
                        <a:rPr lang="en-GB" sz="700" dirty="0" smtClean="0">
                          <a:latin typeface="Calibri" panose="020F0502020204030204" pitchFamily="34" charset="0"/>
                          <a:cs typeface="Calibri" panose="020F0502020204030204" pitchFamily="34" charset="0"/>
                        </a:rPr>
                        <a:t>could potentially</a:t>
                      </a:r>
                      <a:r>
                        <a:rPr lang="en-GB" sz="700" baseline="0" dirty="0" smtClean="0">
                          <a:latin typeface="Calibri" panose="020F0502020204030204" pitchFamily="34" charset="0"/>
                          <a:cs typeface="Calibri" panose="020F0502020204030204" pitchFamily="34" charset="0"/>
                        </a:rPr>
                        <a:t> </a:t>
                      </a:r>
                      <a:r>
                        <a:rPr lang="en-GB" sz="700" dirty="0" smtClean="0">
                          <a:latin typeface="Calibri" panose="020F0502020204030204" pitchFamily="34" charset="0"/>
                          <a:cs typeface="Calibri" panose="020F0502020204030204" pitchFamily="34" charset="0"/>
                        </a:rPr>
                        <a:t>limit </a:t>
                      </a:r>
                      <a:r>
                        <a:rPr lang="en-GB" sz="700" dirty="0" smtClean="0">
                          <a:latin typeface="Calibri" panose="020F0502020204030204" pitchFamily="34" charset="0"/>
                          <a:cs typeface="Calibri" panose="020F0502020204030204" pitchFamily="34" charset="0"/>
                        </a:rPr>
                        <a:t>the school's ability to attend all planned inter-school competitions and festivals. In addition, the successful delivery of inclusive intra-school competitions will depend on effective planning, </a:t>
                      </a:r>
                      <a:r>
                        <a:rPr lang="en-GB" sz="700" dirty="0" smtClean="0">
                          <a:latin typeface="Calibri" panose="020F0502020204030204" pitchFamily="34" charset="0"/>
                          <a:cs typeface="Calibri" panose="020F0502020204030204" pitchFamily="34" charset="0"/>
                        </a:rPr>
                        <a:t>Chris’ availability and </a:t>
                      </a:r>
                      <a:r>
                        <a:rPr lang="en-GB" sz="700" dirty="0" smtClean="0">
                          <a:latin typeface="Calibri" panose="020F0502020204030204" pitchFamily="34" charset="0"/>
                          <a:cs typeface="Calibri" panose="020F0502020204030204" pitchFamily="34" charset="0"/>
                        </a:rPr>
                        <a:t>the ongoing commitment of </a:t>
                      </a:r>
                      <a:r>
                        <a:rPr lang="en-GB" sz="700" dirty="0" smtClean="0">
                          <a:latin typeface="Calibri" panose="020F0502020204030204" pitchFamily="34" charset="0"/>
                          <a:cs typeface="Calibri" panose="020F0502020204030204" pitchFamily="34" charset="0"/>
                        </a:rPr>
                        <a:t>our</a:t>
                      </a:r>
                      <a:r>
                        <a:rPr lang="en-GB" sz="700" baseline="0" dirty="0" smtClean="0">
                          <a:latin typeface="Calibri" panose="020F0502020204030204" pitchFamily="34" charset="0"/>
                          <a:cs typeface="Calibri" panose="020F0502020204030204" pitchFamily="34" charset="0"/>
                        </a:rPr>
                        <a:t> </a:t>
                      </a:r>
                      <a:r>
                        <a:rPr lang="en-GB" sz="700" dirty="0" smtClean="0">
                          <a:latin typeface="Calibri" panose="020F0502020204030204" pitchFamily="34" charset="0"/>
                          <a:cs typeface="Calibri" panose="020F0502020204030204" pitchFamily="34" charset="0"/>
                        </a:rPr>
                        <a:t>Sports </a:t>
                      </a:r>
                      <a:r>
                        <a:rPr lang="en-GB" sz="700" dirty="0" smtClean="0">
                          <a:latin typeface="Calibri" panose="020F0502020204030204" pitchFamily="34" charset="0"/>
                          <a:cs typeface="Calibri" panose="020F0502020204030204" pitchFamily="34" charset="0"/>
                        </a:rPr>
                        <a:t>Leaders. </a:t>
                      </a:r>
                      <a:endParaRPr lang="en-GB" sz="700" dirty="0" smtClean="0">
                        <a:latin typeface="Calibri" panose="020F0502020204030204" pitchFamily="34" charset="0"/>
                        <a:cs typeface="Calibri" panose="020F0502020204030204" pitchFamily="34" charset="0"/>
                      </a:endParaRPr>
                    </a:p>
                    <a:p>
                      <a:endParaRPr lang="en-GB" sz="700" dirty="0" smtClean="0">
                        <a:latin typeface="Calibri" panose="020F0502020204030204" pitchFamily="34" charset="0"/>
                        <a:cs typeface="Calibri" panose="020F0502020204030204" pitchFamily="34" charset="0"/>
                      </a:endParaRPr>
                    </a:p>
                    <a:p>
                      <a:r>
                        <a:rPr lang="en-GB" sz="700" dirty="0" smtClean="0">
                          <a:latin typeface="Calibri" panose="020F0502020204030204" pitchFamily="34" charset="0"/>
                          <a:cs typeface="Calibri" panose="020F0502020204030204" pitchFamily="34" charset="0"/>
                        </a:rPr>
                        <a:t>Careful </a:t>
                      </a:r>
                      <a:r>
                        <a:rPr lang="en-GB" sz="700" dirty="0" smtClean="0">
                          <a:latin typeface="Calibri" panose="020F0502020204030204" pitchFamily="34" charset="0"/>
                          <a:cs typeface="Calibri" panose="020F0502020204030204" pitchFamily="34" charset="0"/>
                        </a:rPr>
                        <a:t>organisation and contingency planning will be needed to ensure that as many pupils as possible continue to benefit from a broad range of competitive sporting experiences.</a:t>
                      </a:r>
                      <a:endParaRPr lang="en-GB"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8884147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GB" sz="1200" b="1" dirty="0">
                <a:latin typeface="Calibri" panose="020F0502020204030204" pitchFamily="34" charset="0"/>
                <a:cs typeface="Calibri" panose="020F0502020204030204" pitchFamily="34" charset="0"/>
              </a:rPr>
              <a:t>Aims for the next academic year (2026/2027)</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677017284"/>
              </p:ext>
            </p:extLst>
          </p:nvPr>
        </p:nvGraphicFramePr>
        <p:xfrm>
          <a:off x="200565" y="639107"/>
          <a:ext cx="5724635" cy="3548031"/>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Swim competently, confidently and proficiently over a distance of at least 25 metres,</a:t>
                      </a:r>
                      <a:r>
                        <a:rPr lang="en-GB" sz="600" baseline="0" dirty="0" smtClean="0">
                          <a:latin typeface="Calibri" panose="020F0502020204030204" pitchFamily="34" charset="0"/>
                          <a:cs typeface="Calibri" panose="020F0502020204030204" pitchFamily="34" charset="0"/>
                        </a:rPr>
                        <a:t> using a range of strokes effectively and performing </a:t>
                      </a:r>
                      <a:r>
                        <a:rPr lang="en-GB" sz="600" dirty="0" smtClean="0">
                          <a:latin typeface="Calibri" panose="020F0502020204030204" pitchFamily="34" charset="0"/>
                          <a:cs typeface="Calibri" panose="020F0502020204030204" pitchFamily="34" charset="0"/>
                        </a:rPr>
                        <a:t>safe self-rescue in different water-based situations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To ensure every pupil has the opportunity to meet the National Curriculum expectations for swimming and water safety before leaving </a:t>
                      </a:r>
                      <a:r>
                        <a:rPr lang="en-GB" sz="600" dirty="0" smtClean="0">
                          <a:latin typeface="Calibri" panose="020F0502020204030204" pitchFamily="34" charset="0"/>
                          <a:cs typeface="Calibri" panose="020F0502020204030204" pitchFamily="34" charset="0"/>
                        </a:rPr>
                        <a:t>Our Lady’s, </a:t>
                      </a:r>
                      <a:r>
                        <a:rPr lang="en-GB" sz="600" dirty="0" smtClean="0">
                          <a:latin typeface="Calibri" panose="020F0502020204030204" pitchFamily="34" charset="0"/>
                          <a:cs typeface="Calibri" panose="020F0502020204030204" pitchFamily="34" charset="0"/>
                        </a:rPr>
                        <a:t>equipping them with essential life skills that promote confidence, safety and lifelong participation in water-based activities.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Swimming and water safety is</a:t>
                      </a:r>
                      <a:r>
                        <a:rPr lang="en-GB" sz="600" baseline="0" dirty="0" smtClean="0">
                          <a:latin typeface="Calibri" panose="020F0502020204030204" pitchFamily="34" charset="0"/>
                          <a:cs typeface="Calibri" panose="020F0502020204030204" pitchFamily="34" charset="0"/>
                        </a:rPr>
                        <a:t> </a:t>
                      </a:r>
                      <a:r>
                        <a:rPr lang="en-GB" sz="600" dirty="0" smtClean="0">
                          <a:latin typeface="Calibri" panose="020F0502020204030204" pitchFamily="34" charset="0"/>
                          <a:cs typeface="Calibri" panose="020F0502020204030204" pitchFamily="34" charset="0"/>
                        </a:rPr>
                        <a:t>a compulsory part of the National Curriculum for PE (DfE).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Increasing engagement of all pupils in regular physical and sporting activities.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Raising the profile of PE and sport across the school, to support whole school </a:t>
                      </a:r>
                      <a:r>
                        <a:rPr lang="en-GB" sz="600" dirty="0" smtClean="0">
                          <a:latin typeface="Calibri" panose="020F0502020204030204" pitchFamily="34" charset="0"/>
                          <a:cs typeface="Calibri" panose="020F0502020204030204" pitchFamily="34" charset="0"/>
                        </a:rPr>
                        <a:t>improvement.</a:t>
                      </a: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a:t>
                      </a:r>
                      <a:r>
                        <a:rPr lang="en-GB" sz="600" dirty="0" smtClean="0">
                          <a:latin typeface="Calibri" panose="020F0502020204030204" pitchFamily="34" charset="0"/>
                          <a:cs typeface="Calibri" panose="020F0502020204030204" pitchFamily="34" charset="0"/>
                        </a:rPr>
                        <a:t>girls.</a:t>
                      </a:r>
                      <a:endParaRPr lang="en-GB" sz="600" dirty="0" smtClean="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Swimming assessment records and attainment data.</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Instructor assessments and progress reports.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Records of pupils achieving the National Curriculum swimming standards.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Water safety and self-rescue assessment outcomes.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Pupil voice demonstrating increased confidence in and around water.</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Parent feedback on pupils' confidence and swimming progress.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Monitoring records showing progress from baseline to final assessment.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Ensure all pupils benefit from high-quality PE teaching by a specialist sports coach for part of the curriculum, while continuing to develop teachers' subject knowledge and confidence through team teaching, coaching and lesson observations.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To build confident, knowledgeable and skilled staff who can deliver consistently high-quality, inclusive PE across all year groups. Investment in high-quality CPD and assessment resources will strengthen teaching, improve outcomes for all pupils (particularly those with SEND), and ensure improvements are sustainable beyond the funding period.</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To ensure PE lessons are consistently well planned, progressive, inclusive and accurately assessed so that all pupils develop the knowledge, skills and confidence needed to succeed in </a:t>
                      </a:r>
                      <a:r>
                        <a:rPr lang="en-GB" sz="600" dirty="0" smtClean="0">
                          <a:latin typeface="Calibri" panose="020F0502020204030204" pitchFamily="34" charset="0"/>
                          <a:cs typeface="Calibri" panose="020F0502020204030204" pitchFamily="34" charset="0"/>
                        </a:rPr>
                        <a:t>PE. A strong curriculum will promote lifelong participation in physical activity and healthy lifestyles.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Increasing engagement of all pupils in regular physical and sporting activities.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Raising the profile of PE and sport across the school, to support whole school </a:t>
                      </a:r>
                      <a:r>
                        <a:rPr lang="en-GB" sz="600" dirty="0" smtClean="0">
                          <a:latin typeface="Calibri" panose="020F0502020204030204" pitchFamily="34" charset="0"/>
                          <a:cs typeface="Calibri" panose="020F0502020204030204" pitchFamily="34" charset="0"/>
                        </a:rPr>
                        <a:t>improvement.</a:t>
                      </a: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a:t>
                      </a:r>
                      <a:r>
                        <a:rPr lang="en-GB" sz="600" dirty="0" smtClean="0">
                          <a:latin typeface="Calibri" panose="020F0502020204030204" pitchFamily="34" charset="0"/>
                          <a:cs typeface="Calibri" panose="020F0502020204030204" pitchFamily="34" charset="0"/>
                        </a:rPr>
                        <a:t>girls.</a:t>
                      </a:r>
                      <a:endParaRPr lang="en-GB" sz="600" dirty="0" smtClean="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Chris’ timetable </a:t>
                      </a:r>
                      <a:r>
                        <a:rPr lang="en-GB" sz="600" dirty="0" smtClean="0">
                          <a:latin typeface="Calibri" panose="020F0502020204030204" pitchFamily="34" charset="0"/>
                          <a:cs typeface="Calibri" panose="020F0502020204030204" pitchFamily="34" charset="0"/>
                        </a:rPr>
                        <a:t>and deployment records.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Team teaching and lesson observation records.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Staff CPD attendance logs.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Staff confidence surveys and evaluations.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Lesson observations demonstrating improved teaching practice.</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PE Lead monitoring and feedback.</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Pupil voice reflecting positive experiences of PE lessons.</a:t>
                      </a:r>
                      <a:endParaRPr lang="en-US" sz="600" dirty="0" smtClean="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bl>
          </a:graphicData>
        </a:graphic>
      </p:graphicFrame>
    </p:spTree>
    <p:extLst>
      <p:ext uri="{BB962C8B-B14F-4D97-AF65-F5344CB8AC3E}">
        <p14:creationId xmlns:p14="http://schemas.microsoft.com/office/powerpoint/2010/main" val="31436574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GB" sz="1200" b="1" dirty="0">
                <a:latin typeface="Calibri" panose="020F0502020204030204" pitchFamily="34" charset="0"/>
                <a:cs typeface="Calibri" panose="020F0502020204030204" pitchFamily="34" charset="0"/>
              </a:rPr>
              <a:t>Aims for the next academic year (2026/2027)</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400849051"/>
              </p:ext>
            </p:extLst>
          </p:nvPr>
        </p:nvGraphicFramePr>
        <p:xfrm>
          <a:off x="200565" y="684827"/>
          <a:ext cx="5724635" cy="3456591"/>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Continue to increase pupils' daily physical activity by providing high-quality active break time and lunchtime opportunities, with the aim of enabling all children to achieve at least 30 minutes of physical activity beyond PE lessons each day.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To increase participation in physical activity beyond the school day by offering a broad, inclusive and engaging programme of clubs that reflects pupils' interests. This will encourage lifelong participation in sport while increasing opportunities for girls, pupils with SEND and those who are less active.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To increase the amount of daily physical activity undertaken by all pupils by providing structured opportunities for movement throughout the school day. This will improve physical health, concentration, behaviour, wellbeing and readiness to learn, while developing leadership opportunities for older pupils.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Increasing engagement of all pupils in regular physical and sporting activities.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Raising the profile of PE and sport across the school, to support whole school </a:t>
                      </a:r>
                      <a:r>
                        <a:rPr lang="en-GB" sz="600" dirty="0" smtClean="0">
                          <a:latin typeface="Calibri" panose="020F0502020204030204" pitchFamily="34" charset="0"/>
                          <a:cs typeface="Calibri" panose="020F0502020204030204" pitchFamily="34" charset="0"/>
                        </a:rPr>
                        <a:t>improvement.</a:t>
                      </a: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a:t>
                      </a:r>
                      <a:r>
                        <a:rPr lang="en-GB" sz="600" dirty="0" smtClean="0">
                          <a:latin typeface="Calibri" panose="020F0502020204030204" pitchFamily="34" charset="0"/>
                          <a:cs typeface="Calibri" panose="020F0502020204030204" pitchFamily="34" charset="0"/>
                        </a:rPr>
                        <a:t>girls.</a:t>
                      </a: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Increasing participation in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Timetables showing active break and lunchtime opportunities.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Records of clubs, activities and pupil participation.</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Pupil and staff feedback on engagement and confidence.</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Evidence of playground equipment and resources purchased.</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Monitoring records showing inclusive access for all pupils.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Sports coach records and delivery logs.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r>
                        <a:rPr lang="en-GB" sz="600" dirty="0" smtClean="0">
                          <a:latin typeface="Calibri" panose="020F0502020204030204" pitchFamily="34" charset="0"/>
                          <a:cs typeface="Calibri" panose="020F0502020204030204" pitchFamily="34" charset="0"/>
                        </a:rPr>
                        <a:t>Embed the consistent implementation of the Daily Mile across the school to further increase daily physical activity and support pupils' health, wellbeing and fitness.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smtClean="0">
                          <a:latin typeface="Calibri" panose="020F0502020204030204" pitchFamily="34" charset="0"/>
                          <a:cs typeface="Calibri" panose="020F0502020204030204" pitchFamily="34" charset="0"/>
                        </a:rPr>
                        <a:t>To ensure all pupils have regular opportunities to be physically active every day, helping them to achieve the recommended levels of daily exercise. </a:t>
                      </a:r>
                      <a:endParaRPr lang="en-GB" sz="600" dirty="0" smtClean="0">
                        <a:latin typeface="Calibri" panose="020F0502020204030204" pitchFamily="34" charset="0"/>
                        <a:cs typeface="Calibri" panose="020F0502020204030204" pitchFamily="34" charset="0"/>
                      </a:endParaRPr>
                    </a:p>
                    <a:p>
                      <a:endParaRPr lang="en-GB" sz="600" dirty="0" smtClean="0">
                        <a:latin typeface="Calibri" panose="020F0502020204030204" pitchFamily="34" charset="0"/>
                        <a:cs typeface="Calibri" panose="020F0502020204030204" pitchFamily="34" charset="0"/>
                      </a:endParaRPr>
                    </a:p>
                    <a:p>
                      <a:r>
                        <a:rPr lang="en-GB" sz="600" dirty="0" smtClean="0">
                          <a:latin typeface="Calibri" panose="020F0502020204030204" pitchFamily="34" charset="0"/>
                          <a:cs typeface="Calibri" panose="020F0502020204030204" pitchFamily="34" charset="0"/>
                        </a:rPr>
                        <a:t>Consistent </a:t>
                      </a:r>
                      <a:r>
                        <a:rPr lang="en-GB" sz="600" dirty="0" smtClean="0">
                          <a:latin typeface="Calibri" panose="020F0502020204030204" pitchFamily="34" charset="0"/>
                          <a:cs typeface="Calibri" panose="020F0502020204030204" pitchFamily="34" charset="0"/>
                        </a:rPr>
                        <a:t>participation in the Daily Mile will improve pupils' physical fitness, mental wellbeing, concentration and readiness to learn, while promoting positive lifelong habits and supporting a whole-school culture of health and wellbeing.</a:t>
                      </a:r>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smtClean="0">
                          <a:latin typeface="Calibri" panose="020F0502020204030204" pitchFamily="34" charset="0"/>
                          <a:cs typeface="Calibri" panose="020F0502020204030204" pitchFamily="34" charset="0"/>
                        </a:rPr>
                        <a:t>Increasing engagement of all pupils in regular physical and sporting activities. </a:t>
                      </a:r>
                    </a:p>
                    <a:p>
                      <a:endParaRPr lang="en-GB" sz="600" dirty="0" smtClean="0">
                        <a:latin typeface="Calibri" panose="020F0502020204030204" pitchFamily="34" charset="0"/>
                        <a:cs typeface="Calibri" panose="020F0502020204030204" pitchFamily="34" charset="0"/>
                      </a:endParaRPr>
                    </a:p>
                    <a:p>
                      <a:r>
                        <a:rPr lang="en-GB" sz="600" dirty="0" smtClean="0">
                          <a:latin typeface="Calibri" panose="020F0502020204030204" pitchFamily="34" charset="0"/>
                          <a:cs typeface="Calibri" panose="020F0502020204030204" pitchFamily="34" charset="0"/>
                        </a:rPr>
                        <a:t>Raising the profile of PE and sport across the school, to support whole school </a:t>
                      </a:r>
                      <a:r>
                        <a:rPr lang="en-GB" sz="600" dirty="0" smtClean="0">
                          <a:latin typeface="Calibri" panose="020F0502020204030204" pitchFamily="34" charset="0"/>
                          <a:cs typeface="Calibri" panose="020F0502020204030204" pitchFamily="34" charset="0"/>
                        </a:rPr>
                        <a:t>improvement.</a:t>
                      </a:r>
                      <a:endParaRPr lang="en-GB" sz="600" dirty="0" smtClean="0">
                        <a:latin typeface="Calibri" panose="020F0502020204030204" pitchFamily="34" charset="0"/>
                        <a:cs typeface="Calibri" panose="020F0502020204030204" pitchFamily="34" charset="0"/>
                      </a:endParaRPr>
                    </a:p>
                    <a:p>
                      <a:endParaRPr lang="en-GB" sz="600" dirty="0" smtClean="0">
                        <a:latin typeface="Calibri" panose="020F0502020204030204" pitchFamily="34" charset="0"/>
                        <a:cs typeface="Calibri" panose="020F0502020204030204" pitchFamily="34" charset="0"/>
                      </a:endParaRPr>
                    </a:p>
                    <a:p>
                      <a:r>
                        <a:rPr lang="en-GB" sz="600" dirty="0" smtClean="0">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a:t>
                      </a:r>
                      <a:r>
                        <a:rPr lang="en-GB" sz="600" dirty="0" smtClean="0">
                          <a:latin typeface="Calibri" panose="020F0502020204030204" pitchFamily="34" charset="0"/>
                          <a:cs typeface="Calibri" panose="020F0502020204030204" pitchFamily="34" charset="0"/>
                        </a:rPr>
                        <a:t>girls.</a:t>
                      </a:r>
                      <a:endParaRPr lang="en-GB" sz="600" dirty="0" smtClean="0">
                        <a:latin typeface="Calibri" panose="020F0502020204030204" pitchFamily="34" charset="0"/>
                        <a:cs typeface="Calibri" panose="020F0502020204030204" pitchFamily="34" charset="0"/>
                      </a:endParaRPr>
                    </a:p>
                    <a:p>
                      <a:endParaRPr lang="en-GB" sz="600" dirty="0" smtClean="0">
                        <a:latin typeface="Calibri" panose="020F0502020204030204" pitchFamily="34" charset="0"/>
                        <a:cs typeface="Calibri" panose="020F0502020204030204" pitchFamily="34" charset="0"/>
                      </a:endParaRPr>
                    </a:p>
                    <a:p>
                      <a:r>
                        <a:rPr lang="en-GB" sz="600" dirty="0" smtClean="0">
                          <a:latin typeface="Calibri" panose="020F0502020204030204" pitchFamily="34" charset="0"/>
                          <a:cs typeface="Calibri" panose="020F0502020204030204" pitchFamily="34" charset="0"/>
                        </a:rPr>
                        <a:t>Increasing participation in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smtClean="0">
                          <a:latin typeface="Calibri" panose="020F0502020204030204" pitchFamily="34" charset="0"/>
                          <a:cs typeface="Calibri" panose="020F0502020204030204" pitchFamily="34" charset="0"/>
                        </a:rPr>
                        <a:t>Daily Mile timetables and class records showing regular participation.</a:t>
                      </a:r>
                    </a:p>
                    <a:p>
                      <a:r>
                        <a:rPr lang="en-GB" sz="600" dirty="0" smtClean="0">
                          <a:latin typeface="Calibri" panose="020F0502020204030204" pitchFamily="34" charset="0"/>
                          <a:cs typeface="Calibri" panose="020F0502020204030204" pitchFamily="34" charset="0"/>
                        </a:rPr>
                        <a:t>PE leader monitoring, learning walks and staff observations confirming consistent implementation.</a:t>
                      </a:r>
                    </a:p>
                    <a:p>
                      <a:r>
                        <a:rPr lang="en-GB" sz="600" dirty="0" smtClean="0">
                          <a:latin typeface="Calibri" panose="020F0502020204030204" pitchFamily="34" charset="0"/>
                          <a:cs typeface="Calibri" panose="020F0502020204030204" pitchFamily="34" charset="0"/>
                        </a:rPr>
                        <a:t>Pupil voice feedback showing enjoyment and increased engagement in physical activity.</a:t>
                      </a:r>
                    </a:p>
                    <a:p>
                      <a:r>
                        <a:rPr lang="en-GB" sz="600" dirty="0" smtClean="0">
                          <a:latin typeface="Calibri" panose="020F0502020204030204" pitchFamily="34" charset="0"/>
                          <a:cs typeface="Calibri" panose="020F0502020204030204" pitchFamily="34" charset="0"/>
                        </a:rPr>
                        <a:t>Staff feedback on the impact on pupils’ fitness, wellbeing and readiness to learn.</a:t>
                      </a:r>
                    </a:p>
                    <a:p>
                      <a:r>
                        <a:rPr lang="en-GB" sz="600" dirty="0" smtClean="0">
                          <a:latin typeface="Calibri" panose="020F0502020204030204" pitchFamily="34" charset="0"/>
                          <a:cs typeface="Calibri" panose="020F0502020204030204" pitchFamily="34" charset="0"/>
                        </a:rPr>
                        <a:t>Photos/newsletter updates evidencing participation across the school.</a:t>
                      </a:r>
                    </a:p>
                    <a:p>
                      <a:r>
                        <a:rPr lang="en-GB" sz="600" dirty="0" smtClean="0">
                          <a:latin typeface="Calibri" panose="020F0502020204030204" pitchFamily="34" charset="0"/>
                          <a:cs typeface="Calibri" panose="020F0502020204030204" pitchFamily="34" charset="0"/>
                        </a:rPr>
                        <a:t>Assessment evidence showing improvements in stamina and endurance.</a:t>
                      </a:r>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bl>
          </a:graphicData>
        </a:graphic>
      </p:graphicFrame>
    </p:spTree>
    <p:extLst>
      <p:ext uri="{BB962C8B-B14F-4D97-AF65-F5344CB8AC3E}">
        <p14:creationId xmlns:p14="http://schemas.microsoft.com/office/powerpoint/2010/main" val="33384333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GB" sz="1200" b="1" dirty="0">
                <a:latin typeface="Calibri" panose="020F0502020204030204" pitchFamily="34" charset="0"/>
                <a:cs typeface="Calibri" panose="020F0502020204030204" pitchFamily="34" charset="0"/>
              </a:rPr>
              <a:t>Aims for the next academic year (2026/2027)</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677209669"/>
              </p:ext>
            </p:extLst>
          </p:nvPr>
        </p:nvGraphicFramePr>
        <p:xfrm>
          <a:off x="200565" y="684827"/>
          <a:ext cx="5724635" cy="3456591"/>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r>
                        <a:rPr lang="en-GB" sz="600" dirty="0" smtClean="0">
                          <a:latin typeface="Calibri" panose="020F0502020204030204" pitchFamily="34" charset="0"/>
                          <a:cs typeface="Calibri" panose="020F0502020204030204" pitchFamily="34" charset="0"/>
                        </a:rPr>
                        <a:t>Increase staff confidence and competence in teaching gymnastics and address any other identified areas for development, including adapting PE lessons to meet the needs of pupils with SEND, through targeted professional development.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smtClean="0">
                          <a:latin typeface="Calibri" panose="020F0502020204030204" pitchFamily="34" charset="0"/>
                          <a:cs typeface="Calibri" panose="020F0502020204030204" pitchFamily="34" charset="0"/>
                        </a:rPr>
                        <a:t>To ensure all staff have the knowledge, skills and confidence to deliver high-quality, inclusive PE lessons that meet the needs of every pupil. </a:t>
                      </a:r>
                      <a:endParaRPr lang="en-GB" sz="600" dirty="0" smtClean="0">
                        <a:latin typeface="Calibri" panose="020F0502020204030204" pitchFamily="34" charset="0"/>
                        <a:cs typeface="Calibri" panose="020F0502020204030204" pitchFamily="34" charset="0"/>
                      </a:endParaRPr>
                    </a:p>
                    <a:p>
                      <a:endParaRPr lang="en-GB" sz="600" dirty="0" smtClean="0">
                        <a:latin typeface="Calibri" panose="020F0502020204030204" pitchFamily="34" charset="0"/>
                        <a:cs typeface="Calibri" panose="020F0502020204030204" pitchFamily="34" charset="0"/>
                      </a:endParaRPr>
                    </a:p>
                    <a:p>
                      <a:r>
                        <a:rPr lang="en-GB" sz="600" dirty="0" smtClean="0">
                          <a:latin typeface="Calibri" panose="020F0502020204030204" pitchFamily="34" charset="0"/>
                          <a:cs typeface="Calibri" panose="020F0502020204030204" pitchFamily="34" charset="0"/>
                        </a:rPr>
                        <a:t>Targeted </a:t>
                      </a:r>
                      <a:r>
                        <a:rPr lang="en-GB" sz="600" dirty="0" smtClean="0">
                          <a:latin typeface="Calibri" panose="020F0502020204030204" pitchFamily="34" charset="0"/>
                          <a:cs typeface="Calibri" panose="020F0502020204030204" pitchFamily="34" charset="0"/>
                        </a:rPr>
                        <a:t>professional development will strengthen subject knowledge, improve the teaching of gymnastics, enhance teachers' ability to adapt lessons for pupils with SEND, and promote consistently high-quality PE provision across the school. </a:t>
                      </a:r>
                      <a:endParaRPr lang="en-GB" sz="600" dirty="0" smtClean="0">
                        <a:latin typeface="Calibri" panose="020F0502020204030204" pitchFamily="34" charset="0"/>
                        <a:cs typeface="Calibri" panose="020F0502020204030204" pitchFamily="34" charset="0"/>
                      </a:endParaRPr>
                    </a:p>
                    <a:p>
                      <a:endParaRPr lang="en-GB" sz="600" dirty="0" smtClean="0">
                        <a:latin typeface="Calibri" panose="020F0502020204030204" pitchFamily="34" charset="0"/>
                        <a:cs typeface="Calibri" panose="020F0502020204030204" pitchFamily="34" charset="0"/>
                      </a:endParaRPr>
                    </a:p>
                    <a:p>
                      <a:r>
                        <a:rPr lang="en-GB" sz="600" dirty="0" smtClean="0">
                          <a:latin typeface="Calibri" panose="020F0502020204030204" pitchFamily="34" charset="0"/>
                          <a:cs typeface="Calibri" panose="020F0502020204030204" pitchFamily="34" charset="0"/>
                        </a:rPr>
                        <a:t>This </a:t>
                      </a:r>
                      <a:r>
                        <a:rPr lang="en-GB" sz="600" dirty="0" smtClean="0">
                          <a:latin typeface="Calibri" panose="020F0502020204030204" pitchFamily="34" charset="0"/>
                          <a:cs typeface="Calibri" panose="020F0502020204030204" pitchFamily="34" charset="0"/>
                        </a:rPr>
                        <a:t>investment will create sustainable improvements in teaching practice and lead to better pupil engagement, progress and enjoyment in PE.</a:t>
                      </a:r>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smtClean="0">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p>
                    <a:p>
                      <a:endParaRPr lang="en-GB" sz="600" dirty="0" smtClean="0">
                        <a:latin typeface="Calibri" panose="020F0502020204030204" pitchFamily="34" charset="0"/>
                        <a:cs typeface="Calibri" panose="020F0502020204030204" pitchFamily="34" charset="0"/>
                      </a:endParaRPr>
                    </a:p>
                    <a:p>
                      <a:r>
                        <a:rPr lang="en-GB" sz="600" dirty="0" smtClean="0">
                          <a:latin typeface="Calibri" panose="020F0502020204030204" pitchFamily="34" charset="0"/>
                          <a:cs typeface="Calibri" panose="020F0502020204030204" pitchFamily="34" charset="0"/>
                        </a:rPr>
                        <a:t>Increasing engagement of all pupils in regular physical and sporting activities. </a:t>
                      </a:r>
                    </a:p>
                    <a:p>
                      <a:endParaRPr lang="en-GB" sz="600" dirty="0" smtClean="0">
                        <a:latin typeface="Calibri" panose="020F0502020204030204" pitchFamily="34" charset="0"/>
                        <a:cs typeface="Calibri" panose="020F0502020204030204" pitchFamily="34" charset="0"/>
                      </a:endParaRPr>
                    </a:p>
                    <a:p>
                      <a:r>
                        <a:rPr lang="en-GB" sz="600" dirty="0" smtClean="0">
                          <a:latin typeface="Calibri" panose="020F0502020204030204" pitchFamily="34" charset="0"/>
                          <a:cs typeface="Calibri" panose="020F0502020204030204" pitchFamily="34" charset="0"/>
                        </a:rPr>
                        <a:t>Raising the profile of PE and sport across the school, to support whole school </a:t>
                      </a:r>
                      <a:r>
                        <a:rPr lang="en-GB" sz="600" dirty="0" smtClean="0">
                          <a:latin typeface="Calibri" panose="020F0502020204030204" pitchFamily="34" charset="0"/>
                          <a:cs typeface="Calibri" panose="020F0502020204030204" pitchFamily="34" charset="0"/>
                        </a:rPr>
                        <a:t>improvement.</a:t>
                      </a:r>
                      <a:endParaRPr lang="en-GB" sz="600" dirty="0" smtClean="0">
                        <a:latin typeface="Calibri" panose="020F0502020204030204" pitchFamily="34" charset="0"/>
                        <a:cs typeface="Calibri" panose="020F0502020204030204" pitchFamily="34" charset="0"/>
                      </a:endParaRPr>
                    </a:p>
                    <a:p>
                      <a:endParaRPr lang="en-GB" sz="600" dirty="0" smtClean="0">
                        <a:latin typeface="Calibri" panose="020F0502020204030204" pitchFamily="34" charset="0"/>
                        <a:cs typeface="Calibri" panose="020F0502020204030204" pitchFamily="34" charset="0"/>
                      </a:endParaRPr>
                    </a:p>
                    <a:p>
                      <a:r>
                        <a:rPr lang="en-GB" sz="600" dirty="0" smtClean="0">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a:t>
                      </a:r>
                      <a:r>
                        <a:rPr lang="en-GB" sz="600" dirty="0" smtClean="0">
                          <a:latin typeface="Calibri" panose="020F0502020204030204" pitchFamily="34" charset="0"/>
                          <a:cs typeface="Calibri" panose="020F0502020204030204" pitchFamily="34" charset="0"/>
                        </a:rPr>
                        <a:t>girls.</a:t>
                      </a:r>
                      <a:endParaRPr lang="en-GB" sz="600" dirty="0" smtClean="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smtClean="0">
                          <a:latin typeface="Calibri" panose="020F0502020204030204" pitchFamily="34" charset="0"/>
                          <a:cs typeface="Calibri" panose="020F0502020204030204" pitchFamily="34" charset="0"/>
                        </a:rPr>
                        <a:t>Staff training records and CPD attendance logs.</a:t>
                      </a:r>
                    </a:p>
                    <a:p>
                      <a:r>
                        <a:rPr lang="en-GB" sz="600" dirty="0" smtClean="0">
                          <a:latin typeface="Calibri" panose="020F0502020204030204" pitchFamily="34" charset="0"/>
                          <a:cs typeface="Calibri" panose="020F0502020204030204" pitchFamily="34" charset="0"/>
                        </a:rPr>
                        <a:t>Teacher feedback and confidence surveys following professional development.</a:t>
                      </a:r>
                    </a:p>
                    <a:p>
                      <a:r>
                        <a:rPr lang="en-GB" sz="600" dirty="0" smtClean="0">
                          <a:latin typeface="Calibri" panose="020F0502020204030204" pitchFamily="34" charset="0"/>
                          <a:cs typeface="Calibri" panose="020F0502020204030204" pitchFamily="34" charset="0"/>
                        </a:rPr>
                        <a:t>PE leader observations and lesson monitoring showing improved practice.</a:t>
                      </a:r>
                    </a:p>
                    <a:p>
                      <a:r>
                        <a:rPr lang="en-GB" sz="600" dirty="0" smtClean="0">
                          <a:latin typeface="Calibri" panose="020F0502020204030204" pitchFamily="34" charset="0"/>
                          <a:cs typeface="Calibri" panose="020F0502020204030204" pitchFamily="34" charset="0"/>
                        </a:rPr>
                        <a:t>Planning and assessment evidence demonstrating effective adaptation for SEND pupils.</a:t>
                      </a:r>
                    </a:p>
                    <a:p>
                      <a:r>
                        <a:rPr lang="en-GB" sz="600" dirty="0" smtClean="0">
                          <a:latin typeface="Calibri" panose="020F0502020204030204" pitchFamily="34" charset="0"/>
                          <a:cs typeface="Calibri" panose="020F0502020204030204" pitchFamily="34" charset="0"/>
                        </a:rPr>
                        <a:t>Pupil voice showing increased engagement and confidence in gymnastics and PE lessons.</a:t>
                      </a:r>
                    </a:p>
                    <a:p>
                      <a:r>
                        <a:rPr lang="en-GB" sz="600" dirty="0" smtClean="0">
                          <a:latin typeface="Calibri" panose="020F0502020204030204" pitchFamily="34" charset="0"/>
                          <a:cs typeface="Calibri" panose="020F0502020204030204" pitchFamily="34" charset="0"/>
                        </a:rPr>
                        <a:t>External coach feedback or specialist support reports.</a:t>
                      </a:r>
                      <a:endParaRPr lang="en-GB"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Broaden the range of extracurricular sports and physical activities, including less traditional sports where possible, while increasing participation among identified groups, particularly girls, pupils with SEND and children who do not currently attend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To ensure all pupils have access to a broad, inclusive and engaging programme of extracurricular physical activities that reflects their interests and needs. </a:t>
                      </a: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Expanding </a:t>
                      </a:r>
                      <a:r>
                        <a:rPr lang="en-GB" sz="600" dirty="0" smtClean="0">
                          <a:latin typeface="Calibri" panose="020F0502020204030204" pitchFamily="34" charset="0"/>
                          <a:cs typeface="Calibri" panose="020F0502020204030204" pitchFamily="34" charset="0"/>
                        </a:rPr>
                        <a:t>the range of clubs will encourage greater participation among groups who are traditionally less active, helping to improve confidence, physical wellbeing and social development. </a:t>
                      </a: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Providing </a:t>
                      </a:r>
                      <a:r>
                        <a:rPr lang="en-GB" sz="600" dirty="0" smtClean="0">
                          <a:latin typeface="Calibri" panose="020F0502020204030204" pitchFamily="34" charset="0"/>
                          <a:cs typeface="Calibri" panose="020F0502020204030204" pitchFamily="34" charset="0"/>
                        </a:rPr>
                        <a:t>varied opportunities will also foster a lifelong enjoyment of physical activity, promote equality of access, and enable more pupils to experience success beyond the PE curriculum.</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Increasing engagement of all pupils in regular physical and sporting activities.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Raising the profile of PE and sport across the school, to support whole school </a:t>
                      </a:r>
                      <a:r>
                        <a:rPr lang="en-GB" sz="600" dirty="0" smtClean="0">
                          <a:latin typeface="Calibri" panose="020F0502020204030204" pitchFamily="34" charset="0"/>
                          <a:cs typeface="Calibri" panose="020F0502020204030204" pitchFamily="34" charset="0"/>
                        </a:rPr>
                        <a:t>improvement.</a:t>
                      </a: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a:t>
                      </a:r>
                      <a:r>
                        <a:rPr lang="en-GB" sz="600" dirty="0" smtClean="0">
                          <a:latin typeface="Calibri" panose="020F0502020204030204" pitchFamily="34" charset="0"/>
                          <a:cs typeface="Calibri" panose="020F0502020204030204" pitchFamily="34" charset="0"/>
                        </a:rPr>
                        <a:t>girls.</a:t>
                      </a: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Increasing participation in competitive </a:t>
                      </a:r>
                      <a:r>
                        <a:rPr lang="en-GB" sz="600" dirty="0" smtClean="0">
                          <a:latin typeface="Calibri" panose="020F0502020204030204" pitchFamily="34" charset="0"/>
                          <a:cs typeface="Calibri" panose="020F0502020204030204" pitchFamily="34" charset="0"/>
                        </a:rPr>
                        <a:t>sport.</a:t>
                      </a:r>
                      <a:endParaRPr lang="en-GB" sz="600" dirty="0" smtClean="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smtClean="0">
                          <a:latin typeface="Calibri" panose="020F0502020204030204" pitchFamily="34" charset="0"/>
                          <a:cs typeface="Calibri" panose="020F0502020204030204" pitchFamily="34" charset="0"/>
                        </a:rPr>
                        <a:t>Club registers analysed by pupil groups (year group, gender, SEND and disadvantaged pupils).</a:t>
                      </a:r>
                    </a:p>
                    <a:p>
                      <a:pPr algn="l">
                        <a:lnSpc>
                          <a:spcPct val="100000"/>
                        </a:lnSpc>
                      </a:pPr>
                      <a:r>
                        <a:rPr lang="en-GB" sz="600" dirty="0" smtClean="0">
                          <a:latin typeface="Calibri" panose="020F0502020204030204" pitchFamily="34" charset="0"/>
                          <a:cs typeface="Calibri" panose="020F0502020204030204" pitchFamily="34" charset="0"/>
                        </a:rPr>
                        <a:t>Pupil voice feedback on club enjoyment and engagement.</a:t>
                      </a:r>
                    </a:p>
                    <a:p>
                      <a:pPr algn="l">
                        <a:lnSpc>
                          <a:spcPct val="100000"/>
                        </a:lnSpc>
                      </a:pPr>
                      <a:r>
                        <a:rPr lang="en-GB" sz="600" dirty="0" smtClean="0">
                          <a:latin typeface="Calibri" panose="020F0502020204030204" pitchFamily="34" charset="0"/>
                          <a:cs typeface="Calibri" panose="020F0502020204030204" pitchFamily="34" charset="0"/>
                        </a:rPr>
                        <a:t>Attendance and retention data for extracurricular activities.</a:t>
                      </a:r>
                    </a:p>
                    <a:p>
                      <a:pPr algn="l">
                        <a:lnSpc>
                          <a:spcPct val="100000"/>
                        </a:lnSpc>
                      </a:pPr>
                      <a:r>
                        <a:rPr lang="en-GB" sz="600" dirty="0" smtClean="0">
                          <a:latin typeface="Calibri" panose="020F0502020204030204" pitchFamily="34" charset="0"/>
                          <a:cs typeface="Calibri" panose="020F0502020204030204" pitchFamily="34" charset="0"/>
                        </a:rPr>
                        <a:t>Sports coach and partnership delivery records.</a:t>
                      </a:r>
                    </a:p>
                    <a:p>
                      <a:pPr algn="l">
                        <a:lnSpc>
                          <a:spcPct val="100000"/>
                        </a:lnSpc>
                      </a:pPr>
                      <a:r>
                        <a:rPr lang="en-GB" sz="600" dirty="0" smtClean="0">
                          <a:latin typeface="Calibri" panose="020F0502020204030204" pitchFamily="34" charset="0"/>
                          <a:cs typeface="Calibri" panose="020F0502020204030204" pitchFamily="34" charset="0"/>
                        </a:rPr>
                        <a:t>Monitoring data showing increased participation among targeted groups.</a:t>
                      </a:r>
                    </a:p>
                    <a:p>
                      <a:pPr algn="l">
                        <a:lnSpc>
                          <a:spcPct val="100000"/>
                        </a:lnSpc>
                      </a:pPr>
                      <a:r>
                        <a:rPr lang="en-GB" sz="600" dirty="0" smtClean="0">
                          <a:latin typeface="Calibri" panose="020F0502020204030204" pitchFamily="34" charset="0"/>
                          <a:cs typeface="Calibri" panose="020F0502020204030204" pitchFamily="34" charset="0"/>
                        </a:rPr>
                        <a:t>Parent feedback on the wider extracurricular offer.</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bl>
          </a:graphicData>
        </a:graphic>
      </p:graphicFrame>
    </p:spTree>
    <p:extLst>
      <p:ext uri="{BB962C8B-B14F-4D97-AF65-F5344CB8AC3E}">
        <p14:creationId xmlns:p14="http://schemas.microsoft.com/office/powerpoint/2010/main" val="3954121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GB" sz="1200" b="1" dirty="0">
                <a:latin typeface="Calibri" panose="020F0502020204030204" pitchFamily="34" charset="0"/>
                <a:cs typeface="Calibri" panose="020F0502020204030204" pitchFamily="34" charset="0"/>
              </a:rPr>
              <a:t>Aims for the next academic year (2026/2027)</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1455286904"/>
              </p:ext>
            </p:extLst>
          </p:nvPr>
        </p:nvGraphicFramePr>
        <p:xfrm>
          <a:off x="200565" y="730421"/>
          <a:ext cx="5724635" cy="2999391"/>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effectLst/>
                          <a:latin typeface="Calibri" panose="020F0502020204030204" pitchFamily="34" charset="0"/>
                          <a:cs typeface="Calibri" panose="020F0502020204030204" pitchFamily="34" charset="0"/>
                        </a:rPr>
                        <a:t>Continue to provide opportunities for pupils to participate in a wide range of inter-school competitions and festivals, alongside a comprehensive programme of inclusive intra-school competitions, to maximise participation and enjoyment in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To provide all pupils with regular opportunities to experience the benefits of competitive sport in a supportive and inclusive environment. </a:t>
                      </a: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Participation </a:t>
                      </a:r>
                      <a:r>
                        <a:rPr lang="en-GB" sz="600" dirty="0" smtClean="0">
                          <a:latin typeface="Calibri" panose="020F0502020204030204" pitchFamily="34" charset="0"/>
                          <a:cs typeface="Calibri" panose="020F0502020204030204" pitchFamily="34" charset="0"/>
                        </a:rPr>
                        <a:t>in inter-school and intra-school competitions will develop pupils' confidence, resilience, teamwork, leadership and sportsmanship, while raising aspirations and promoting enjoyment of physical activity. </a:t>
                      </a: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A </a:t>
                      </a:r>
                      <a:r>
                        <a:rPr lang="en-GB" sz="600" dirty="0" smtClean="0">
                          <a:latin typeface="Calibri" panose="020F0502020204030204" pitchFamily="34" charset="0"/>
                          <a:cs typeface="Calibri" panose="020F0502020204030204" pitchFamily="34" charset="0"/>
                        </a:rPr>
                        <a:t>broad programme of competitive opportunities will also ensure that more pupils, regardless of ability or experience, can represent the school, celebrate personal achievement and develop a lifelong enthusiasm for sport and active lifestyles.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Increasing engagement of all pupils in regular physical activity and sporting </a:t>
                      </a:r>
                      <a:r>
                        <a:rPr lang="en-GB" sz="600" dirty="0" smtClean="0">
                          <a:latin typeface="Calibri" panose="020F0502020204030204" pitchFamily="34" charset="0"/>
                          <a:cs typeface="Calibri" panose="020F0502020204030204" pitchFamily="34" charset="0"/>
                        </a:rPr>
                        <a:t>activities.</a:t>
                      </a: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Raising the profile of PE and sport across the school, to support whole school </a:t>
                      </a:r>
                      <a:r>
                        <a:rPr lang="en-GB" sz="600" dirty="0" smtClean="0">
                          <a:latin typeface="Calibri" panose="020F0502020204030204" pitchFamily="34" charset="0"/>
                          <a:cs typeface="Calibri" panose="020F0502020204030204" pitchFamily="34" charset="0"/>
                        </a:rPr>
                        <a:t>improvement.</a:t>
                      </a: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a:t>
                      </a:r>
                      <a:r>
                        <a:rPr lang="en-GB" sz="600" dirty="0" smtClean="0">
                          <a:latin typeface="Calibri" panose="020F0502020204030204" pitchFamily="34" charset="0"/>
                          <a:cs typeface="Calibri" panose="020F0502020204030204" pitchFamily="34" charset="0"/>
                        </a:rPr>
                        <a:t>girls.</a:t>
                      </a: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Increasing participation in competitive </a:t>
                      </a:r>
                      <a:r>
                        <a:rPr lang="en-GB" sz="600" dirty="0" smtClean="0">
                          <a:latin typeface="Calibri" panose="020F0502020204030204" pitchFamily="34" charset="0"/>
                          <a:cs typeface="Calibri" panose="020F0502020204030204" pitchFamily="34" charset="0"/>
                        </a:rPr>
                        <a:t>sport.</a:t>
                      </a:r>
                      <a:endParaRPr lang="en-GB" sz="600" dirty="0" smtClean="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Registers and participation records for inter-school competitions, festivals and intra-school events.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Competition calendars, fixture lists and Stanborough Sports Partnership event records.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Records showing participation across year groups, including girls, pupils with SEND and disadvantaged pupils.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Pupil voice surveys demonstrating enjoyment, confidence and increased enthusiasm for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Feedback from staff, sports coaches and event organisers on pupil engagement, teamwork and sportsmanship.</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Intra-school competition schedules and results, including Sports Day and house competitions.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Year 5 Sports </a:t>
                      </a:r>
                      <a:r>
                        <a:rPr lang="en-GB" sz="600" dirty="0" smtClean="0">
                          <a:latin typeface="Calibri" panose="020F0502020204030204" pitchFamily="34" charset="0"/>
                          <a:cs typeface="Calibri" panose="020F0502020204030204" pitchFamily="34" charset="0"/>
                        </a:rPr>
                        <a:t>Leader training records, leadership logs and evaluations of their role in organising and supporting events.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Parent feedback highlighting the positive impact of competitive sporting opportunities on pupils' confidence, wellbeing and enjoyment of sport</a:t>
                      </a:r>
                      <a:r>
                        <a:rPr lang="en-GB" sz="600" dirty="0" smtClean="0">
                          <a:latin typeface="Calibri" panose="020F0502020204030204" pitchFamily="34" charset="0"/>
                          <a:cs typeface="Calibri" panose="020F0502020204030204" pitchFamily="34" charset="0"/>
                        </a:rPr>
                        <a: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smtClean="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11308190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a:t>
            </a:r>
            <a:r>
              <a:rPr lang="en-US" sz="1200" b="1" dirty="0" smtClean="0">
                <a:latin typeface="Calibri" panose="020F0502020204030204" pitchFamily="34" charset="0"/>
                <a:cs typeface="Calibri" panose="020F0502020204030204" pitchFamily="34" charset="0"/>
              </a:rPr>
              <a:t>2026/2027)</a:t>
            </a:r>
            <a:endParaRPr lang="en-US" sz="1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2793050059"/>
              </p:ext>
            </p:extLst>
          </p:nvPr>
        </p:nvGraphicFramePr>
        <p:xfrm>
          <a:off x="241825" y="809673"/>
          <a:ext cx="5530128" cy="465582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programme),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latin typeface="Calibri" panose="020F0502020204030204" pitchFamily="34" charset="0"/>
                          <a:cs typeface="Calibri" panose="020F0502020204030204" pitchFamily="34" charset="0"/>
                        </a:rPr>
                        <a:t>Evaluate</a:t>
                      </a: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OPAL - £8000</a:t>
                      </a:r>
                      <a:endParaRPr lang="en-US" sz="7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7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a:t>
            </a:r>
            <a:r>
              <a:rPr lang="en-US" sz="1200" b="1" dirty="0" smtClean="0">
                <a:latin typeface="Calibri" panose="020F0502020204030204" pitchFamily="34" charset="0"/>
                <a:cs typeface="Calibri" panose="020F0502020204030204" pitchFamily="34" charset="0"/>
              </a:rPr>
              <a:t>2026/2027)</a:t>
            </a:r>
            <a:endParaRPr lang="en-US" sz="1200" b="1"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nvPr>
        </p:nvGraphicFramePr>
        <p:xfrm>
          <a:off x="241825" y="645832"/>
          <a:ext cx="5530128" cy="35052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kumimoji="0" lang="en-US" sz="650" b="1"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rPr>
                        <a:t>Plan and monitor</a:t>
                      </a:r>
                      <a:r>
                        <a:rPr kumimoji="0" lang="en-US" sz="700" b="1"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rPr>
                        <a:t/>
                      </a:r>
                      <a:br>
                        <a:rPr kumimoji="0" lang="en-US" sz="700" b="1"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rPr>
                      </a:br>
                      <a:r>
                        <a:rPr kumimoji="0" lang="en-US" sz="500" b="1"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rPr>
                        <a:t>(Complete now and monitor)</a:t>
                      </a:r>
                    </a:p>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smtClean="0">
                          <a:solidFill>
                            <a:schemeClr val="tx1"/>
                          </a:solidFill>
                          <a:latin typeface="Calibri" panose="020F0502020204030204" pitchFamily="34" charset="0"/>
                          <a:cs typeface="Calibri" panose="020F0502020204030204" pitchFamily="34" charset="0"/>
                        </a:rPr>
                        <a:t>Develop staff confidence and expertise to deliver high-quality, inclusive PE across all key stages, embedding adaptive teaching, effective assessment and sustainable improvements in teaching and learning.</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Deliver a programme of team teaching, coaching and mentoring alongside Chris from Right Way Sports to develop staff confidence and subject knowledge.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Provide regular lesson observations with constructive feedback and agreed next steps to improve teaching practice.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Model high-quality, inclusive PE lessons, demonstrating adaptive teaching strategies to meet the needs of all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Support teachers to develop robust assessment practices that inform planning and monitor pupil progress.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Share high-quality planning, resources and best practice to ensure consistency across all year groups.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Provide ongoing professional development through staff training, coaching conversations and curriculum support.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Monitor the impact of CPD through learning walks, pupil outcomes and staff confidence evaluations to ensure sustainable improvements in PE provision.</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Increased staff confidence and competence in delivering high-quality, inclusive PE lessons.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Consistently high-quality PE teaching across all year groups, with effective adaptive practice.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Improved pupil engagement, participation and progress in PE, regardless of starting point or need.</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More accurate assessment of pupils' attainment and progress, leading to better-informed planning.</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Sustainable improvements in teaching and learning through increased staff expertise and reduced reliance on external support.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A broad, inclusive PE curriculum that enables all pupils to develop the knowledge, skills and confidence to lead active, healthy lives.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Staff confidence surveys completed before and after CPD.</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Lesson observations and learning walk records demonstrating improved practice.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Team teaching and coaching records from Right Way Sports.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PE assessment data showing pupil progress across year groups.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Planning scrutiny evidencing inclusive and adaptive teaching strategies.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Pupil voice surveys reflecting positive experiences and engagement in PE.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CPD attendance and staff evaluation forms.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Subject leader monitoring reports demonstrating sustained improvements in PE provision.</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40376886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087867711"/>
              </p:ext>
            </p:extLst>
          </p:nvPr>
        </p:nvGraphicFramePr>
        <p:xfrm>
          <a:off x="241825" y="694099"/>
          <a:ext cx="5530128" cy="32308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smtClean="0">
                          <a:latin typeface="Calibri" panose="020F0502020204030204" pitchFamily="34" charset="0"/>
                          <a:cs typeface="Calibri" panose="020F0502020204030204" pitchFamily="34" charset="0"/>
                        </a:rPr>
                        <a:t>Evaluate</a:t>
                      </a:r>
                      <a:r>
                        <a:rPr lang="en-US" sz="700" b="1" dirty="0" smtClean="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1880220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979357115"/>
              </p:ext>
            </p:extLst>
          </p:nvPr>
        </p:nvGraphicFramePr>
        <p:xfrm>
          <a:off x="241825" y="651442"/>
          <a:ext cx="5530128" cy="35052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smtClean="0">
                          <a:effectLst/>
                          <a:latin typeface="Calibri" panose="020F0502020204030204" pitchFamily="34" charset="0"/>
                          <a:cs typeface="Calibri" panose="020F0502020204030204" pitchFamily="34" charset="0"/>
                        </a:rPr>
                        <a:t>Plan </a:t>
                      </a:r>
                      <a:r>
                        <a:rPr lang="en-US" sz="650" b="1" dirty="0">
                          <a:effectLst/>
                          <a:latin typeface="Calibri" panose="020F0502020204030204" pitchFamily="34" charset="0"/>
                          <a:cs typeface="Calibri" panose="020F0502020204030204" pitchFamily="34" charset="0"/>
                        </a:rPr>
                        <a:t>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smtClean="0">
                          <a:solidFill>
                            <a:schemeClr val="tx1"/>
                          </a:solidFill>
                          <a:latin typeface="Calibri" panose="020F0502020204030204" pitchFamily="34" charset="0"/>
                          <a:cs typeface="Calibri" panose="020F0502020204030204" pitchFamily="34" charset="0"/>
                        </a:rPr>
                        <a:t>Maintain and further enhance the quality of PE teaching through high-quality planning resources, ongoing professional development and inclusive enrichment opportunities.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Continue to work alongside Chris from Right Way Sports to provide specialist coaching, team teaching and professional development for staff.</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Maintain the school's subscription to Get Set 4 PE to provide high-quality planning, assessment resources and progressive curriculum coverage.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Embed the use of Get Set 4 PE resources to ensure consistency and high-quality teaching across all year groups.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Further develop the OPAL programme to maximise opportunities for active, inclusive and imaginative play at lunchtimes.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Continue to embed the Daily Mile as a regular part of the school day to increase pupils' daily physical activity and support health and wellbeing.</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Provide a wide range of inclusive extracurricular clubs and sporting opportunities that encourage participation from all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Monitor the quality of PE provision through lesson observations, planning scrutiny, pupil voice and assessment information to inform ongoing improvements.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Consistently high-quality PE teaching across the school, supported by confident and knowledgeable staff.</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A broad, progressive and inclusive PE curriculum that enables all pupils to achieve and enjoy success.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Increased levels of daily physical activity through the continued embedding of OPAL and the Daily Mile.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High levels of pupil engagement, enjoyment and participation in PE, sport and active play.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Improved physical competence, confidence and wellbeing for all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Sustainable improvements in PE provision through effective use of planning resources, ongoing professional development and specialist support.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A whole-school culture that values physical activity and promotes healthy, active lifestyles.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Lesson observations and learning walk records demonstrating consistently high-quality PE teaching.</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Staff feedback following CPD and coaching from Right Way Sports.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Get Set 4 PE planning and assessment records showing consistent implementation.</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OPAL monitoring reports and play audits evidencing increased active play at lunchtimes.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Daily Mile participation records and staff monitoring.</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PE assessment data demonstrating pupil progress and engagement.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Registers for extracurricular clubs and participation data across different pupil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nvPr>
        </p:nvGraphicFramePr>
        <p:xfrm>
          <a:off x="241825" y="694099"/>
          <a:ext cx="5530128" cy="32308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smtClean="0">
                          <a:latin typeface="Calibri" panose="020F0502020204030204" pitchFamily="34" charset="0"/>
                          <a:cs typeface="Calibri" panose="020F0502020204030204" pitchFamily="34" charset="0"/>
                        </a:rPr>
                        <a:t>Evaluate</a:t>
                      </a:r>
                      <a:r>
                        <a:rPr lang="en-US" sz="700" b="1" dirty="0" smtClean="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8154625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nvPr>
        </p:nvGraphicFramePr>
        <p:xfrm>
          <a:off x="241825" y="651442"/>
          <a:ext cx="5530128" cy="35052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smtClean="0">
                          <a:effectLst/>
                          <a:latin typeface="Calibri" panose="020F0502020204030204" pitchFamily="34" charset="0"/>
                          <a:cs typeface="Calibri" panose="020F0502020204030204" pitchFamily="34" charset="0"/>
                        </a:rPr>
                        <a:t>Plan </a:t>
                      </a:r>
                      <a:r>
                        <a:rPr lang="en-US" sz="650" b="1" dirty="0">
                          <a:effectLst/>
                          <a:latin typeface="Calibri" panose="020F0502020204030204" pitchFamily="34" charset="0"/>
                          <a:cs typeface="Calibri" panose="020F0502020204030204" pitchFamily="34" charset="0"/>
                        </a:rPr>
                        <a:t>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smtClean="0">
                          <a:solidFill>
                            <a:schemeClr val="tx1"/>
                          </a:solidFill>
                          <a:latin typeface="Calibri" panose="020F0502020204030204" pitchFamily="34" charset="0"/>
                          <a:cs typeface="Calibri" panose="020F0502020204030204" pitchFamily="34" charset="0"/>
                        </a:rPr>
                        <a:t>Increase opportunities for all pupils, including those with SEND, to participate in inclusive competitive sport.</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Continue to work with the Stanborough School Sports Partnership to access a broad programme of inclusive competitions and festivals.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Provide a wide range of competitive sporting opportunities for pupils across all year groups, including intra- and inter-school events.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Ensure pupils with SEND have access to appropriately adapted competitions and inclusive sporting festivals.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Target participation for pupils who are less active or underrepresented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Prepare pupils through high-quality PE lessons, extracurricular clubs and specialist coaching.</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Develop pupils' confidence, teamwork and sportsmanship through regular competitive experiences.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Monitor participation to ensure equitable access for all pupil groups, including girls, disadvantaged pupils and those with SEND.</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Increased participation in competitive sport across all year groups, including pupils with SEND and those who are less active.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A wider range of pupils representing the school in sporting competitions and festivals.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Improved confidence, teamwork, resilience and sportsmanship among participating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Pupils developing positive attitudes towards competition and celebrating personal and team achievements.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Increased participation from previously underrepresented groups, including girls, disadvantaged pupils and pupils with SEND.</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Stronger links with local sporting partnerships and increased opportunities for pupils to experience inclusive competitive sport.</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Competition and festival participation records across year groups.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Registers showing participation by gender, SEND, disadvantaged pupils and previously less active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Sports partnership records evidencing attendance at events and competitions.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Pupil voice feedback on confidence, enjoyment and attitudes towards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Staff and coach evaluations of pupil participation and progress.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Tracking of pupils representing the school in competitive sport over the year.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Parent feedback highlighting increased engagement and enjoyment of sporting opportunities.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4946822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nvPr>
        </p:nvGraphicFramePr>
        <p:xfrm>
          <a:off x="241825" y="694099"/>
          <a:ext cx="5530128" cy="32308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smtClean="0">
                          <a:latin typeface="Calibri" panose="020F0502020204030204" pitchFamily="34" charset="0"/>
                          <a:cs typeface="Calibri" panose="020F0502020204030204" pitchFamily="34" charset="0"/>
                        </a:rPr>
                        <a:t>Evaluate</a:t>
                      </a:r>
                      <a:r>
                        <a:rPr lang="en-US" sz="700" b="1" dirty="0" smtClean="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0399236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685618322"/>
              </p:ext>
            </p:extLst>
          </p:nvPr>
        </p:nvGraphicFramePr>
        <p:xfrm>
          <a:off x="241825" y="783855"/>
          <a:ext cx="5530128" cy="30480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smtClean="0">
                          <a:effectLst/>
                          <a:latin typeface="Calibri" panose="020F0502020204030204" pitchFamily="34" charset="0"/>
                          <a:cs typeface="Calibri" panose="020F0502020204030204" pitchFamily="34" charset="0"/>
                        </a:rPr>
                        <a:t>Plan </a:t>
                      </a:r>
                      <a:r>
                        <a:rPr lang="en-US" sz="650" b="1" dirty="0">
                          <a:effectLst/>
                          <a:latin typeface="Calibri" panose="020F0502020204030204" pitchFamily="34" charset="0"/>
                          <a:cs typeface="Calibri" panose="020F0502020204030204" pitchFamily="34" charset="0"/>
                        </a:rPr>
                        <a:t>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smtClean="0">
                          <a:solidFill>
                            <a:schemeClr val="tx1"/>
                          </a:solidFill>
                          <a:latin typeface="Calibri" panose="020F0502020204030204" pitchFamily="34" charset="0"/>
                          <a:cs typeface="Calibri" panose="020F0502020204030204" pitchFamily="34" charset="0"/>
                        </a:rPr>
                        <a:t>Develop and enhance lunchtime play provision to increase physical activity levels, particularly among the least active pupils.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Develop structured lunchtime play through the OPAL programme, providing a wider range of engaging, active play opportunities.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Train lunchtime supervisors to facilitate inclusive, active play and encourage participation from all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Target support and encouragement towards the least active pupils, including girls, pupils with SEND and disadvantaged pupils where appropriate.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Introduce new play equipment and clearly defined activity zones to promote a variety of physical activities.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Provide pupil play leaders to organise and model active games for younger children.</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Monitor participation through pupil voice, observations and play audits, adapting provision in response to feedback.</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Celebrate participation and positive engagement to encourage sustained involvement in active play.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Increased levels of daily physical activity across the school, particularly among the least active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Higher participation in active lunchtime play, with all pupils engaged in a wider range of inclusive activities.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Improved physical confidence, social interaction and wellbeing through positive play experiences.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Reduced sedentary behaviour at lunchtime and increased enjoyment of physical activity.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Pupils demonstrating greater independence, cooperation and leadership during play.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A sustainable culture of active play that contributes to healthier lifestyles and supports pupils' physical and mental wellbeing.</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Lunchtime play observations and OPAL monitoring records.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Participation data, including targeted groups (least active, girls, SEND and disadvantaged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Pupil voice surveys demonstrating increased enjoyment and engagement.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Behaviour and wellbeing records showing positive impact at lunchtimes.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Photographs and play audits evidencing active use of play spaces and equipment.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Staff monitoring and evaluation records from lunchtime supervisors and play leaders.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nvPr>
        </p:nvGraphicFramePr>
        <p:xfrm>
          <a:off x="241825" y="694099"/>
          <a:ext cx="5530128" cy="32308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smtClean="0">
                          <a:latin typeface="Calibri" panose="020F0502020204030204" pitchFamily="34" charset="0"/>
                          <a:cs typeface="Calibri" panose="020F0502020204030204" pitchFamily="34" charset="0"/>
                        </a:rPr>
                        <a:t>Evaluate</a:t>
                      </a:r>
                      <a:r>
                        <a:rPr lang="en-US" sz="700" b="1" dirty="0" smtClean="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0525826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3193564476"/>
              </p:ext>
            </p:extLst>
          </p:nvPr>
        </p:nvGraphicFramePr>
        <p:xfrm>
          <a:off x="241825" y="750196"/>
          <a:ext cx="5530128" cy="31394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smtClean="0">
                          <a:effectLst/>
                          <a:latin typeface="Calibri" panose="020F0502020204030204" pitchFamily="34" charset="0"/>
                          <a:cs typeface="Calibri" panose="020F0502020204030204" pitchFamily="34" charset="0"/>
                        </a:rPr>
                        <a:t>Plan </a:t>
                      </a:r>
                      <a:r>
                        <a:rPr lang="en-US" sz="650" b="1" dirty="0">
                          <a:effectLst/>
                          <a:latin typeface="Calibri" panose="020F0502020204030204" pitchFamily="34" charset="0"/>
                          <a:cs typeface="Calibri" panose="020F0502020204030204" pitchFamily="34" charset="0"/>
                        </a:rPr>
                        <a:t>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smtClean="0">
                          <a:solidFill>
                            <a:schemeClr val="tx1"/>
                          </a:solidFill>
                          <a:latin typeface="Calibri" panose="020F0502020204030204" pitchFamily="34" charset="0"/>
                          <a:cs typeface="Calibri" panose="020F0502020204030204" pitchFamily="34" charset="0"/>
                        </a:rPr>
                        <a:t>Ensure all pupils achieve the National Curriculum swimming requirements and develop the confidence, competence and essential water safety skills needed to stay safe in and around water.</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Deliver a programme of high-quality swimming lessons led by qualified instructors at Hartham Swimming Pool.</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Group pupils according to ability to provide targeted instruction and maximise progress for all learners.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Provide additional support and intervention for pupils who are not yet meeting National Curriculum swimming expectations.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Ensure pupils receive regular teaching in a range of swimming strokes, water safety and safe self-rescue techniques.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Monitor pupils' progress throughout the programme and adapt teaching to address individual needs.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Work collaboratively with Hartham Swimming Pool instructors to review attainment and identify pupils requiring further support.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Communicate pupils' progress with school staff to inform </a:t>
                      </a:r>
                      <a:r>
                        <a:rPr lang="en-GB" sz="600" dirty="0" smtClean="0">
                          <a:solidFill>
                            <a:schemeClr val="tx1"/>
                          </a:solidFill>
                          <a:latin typeface="Calibri" panose="020F0502020204030204" pitchFamily="34" charset="0"/>
                          <a:cs typeface="Calibri" panose="020F0502020204030204" pitchFamily="34" charset="0"/>
                        </a:rPr>
                        <a:t>end</a:t>
                      </a:r>
                      <a:r>
                        <a:rPr lang="en-GB" sz="600" baseline="0" dirty="0" smtClean="0">
                          <a:solidFill>
                            <a:schemeClr val="tx1"/>
                          </a:solidFill>
                          <a:latin typeface="Calibri" panose="020F0502020204030204" pitchFamily="34" charset="0"/>
                          <a:cs typeface="Calibri" panose="020F0502020204030204" pitchFamily="34" charset="0"/>
                        </a:rPr>
                        <a:t> </a:t>
                      </a:r>
                      <a:r>
                        <a:rPr lang="en-GB" sz="600" dirty="0" smtClean="0">
                          <a:solidFill>
                            <a:schemeClr val="tx1"/>
                          </a:solidFill>
                          <a:latin typeface="Calibri" panose="020F0502020204030204" pitchFamily="34" charset="0"/>
                          <a:cs typeface="Calibri" panose="020F0502020204030204" pitchFamily="34" charset="0"/>
                        </a:rPr>
                        <a:t>of</a:t>
                      </a:r>
                      <a:r>
                        <a:rPr lang="en-GB" sz="600" baseline="0" dirty="0" smtClean="0">
                          <a:solidFill>
                            <a:schemeClr val="tx1"/>
                          </a:solidFill>
                          <a:latin typeface="Calibri" panose="020F0502020204030204" pitchFamily="34" charset="0"/>
                          <a:cs typeface="Calibri" panose="020F0502020204030204" pitchFamily="34" charset="0"/>
                        </a:rPr>
                        <a:t> </a:t>
                      </a:r>
                      <a:r>
                        <a:rPr lang="en-GB" sz="600" dirty="0" smtClean="0">
                          <a:solidFill>
                            <a:schemeClr val="tx1"/>
                          </a:solidFill>
                          <a:latin typeface="Calibri" panose="020F0502020204030204" pitchFamily="34" charset="0"/>
                          <a:cs typeface="Calibri" panose="020F0502020204030204" pitchFamily="34" charset="0"/>
                        </a:rPr>
                        <a:t>Key </a:t>
                      </a:r>
                      <a:r>
                        <a:rPr lang="en-GB" sz="600" dirty="0" smtClean="0">
                          <a:solidFill>
                            <a:schemeClr val="tx1"/>
                          </a:solidFill>
                          <a:latin typeface="Calibri" panose="020F0502020204030204" pitchFamily="34" charset="0"/>
                          <a:cs typeface="Calibri" panose="020F0502020204030204" pitchFamily="34" charset="0"/>
                        </a:rPr>
                        <a:t>Stage 2 assessments and future planning.</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A greater proportion of pupils meeting or exceeding the National Curriculum swimming requirements by the end of Key Stage 2.</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All pupils demonstrating increased confidence, competence and enjoyment in the water.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Improved proficiency across a range of swimming strokes, including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Pupils confidently demonstrating safe self-rescue techniques and a secure understanding of water safety.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Targeted pupils making accelerated progress through additional support and high-quality instruction.</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Pupils leaving Our Lady's equipped with the essential swimming and water safety skills needed for lifelong participation and personal safety.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Swimming assessment records from Hartham Swimming Pool instructors.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End of Key Stage 2 swimming attainment data against National Curriculum requirements.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Individual pupil progress tracking throughout the swimming programme.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Records of additional support and intervention for pupils below expected standards.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Water safety and safe self-rescue assessment outcomes.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Instructor feedback and progress reports.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Annual PE and Sport Premium evaluation demonstrating improved swimming outcomes.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nvPr>
        </p:nvGraphicFramePr>
        <p:xfrm>
          <a:off x="241825" y="694099"/>
          <a:ext cx="5530128" cy="32308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smtClean="0">
                          <a:latin typeface="Calibri" panose="020F0502020204030204" pitchFamily="34" charset="0"/>
                          <a:cs typeface="Calibri" panose="020F0502020204030204" pitchFamily="34" charset="0"/>
                        </a:rPr>
                        <a:t>Evaluate</a:t>
                      </a:r>
                      <a:r>
                        <a:rPr lang="en-US" sz="700" b="1" dirty="0" smtClean="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7201613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1647825344"/>
              </p:ext>
            </p:extLst>
          </p:nvPr>
        </p:nvGraphicFramePr>
        <p:xfrm>
          <a:off x="241825" y="651442"/>
          <a:ext cx="5530128" cy="35052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smtClean="0">
                          <a:effectLst/>
                          <a:latin typeface="Calibri" panose="020F0502020204030204" pitchFamily="34" charset="0"/>
                          <a:cs typeface="Calibri" panose="020F0502020204030204" pitchFamily="34" charset="0"/>
                        </a:rPr>
                        <a:t>Plan </a:t>
                      </a:r>
                      <a:r>
                        <a:rPr lang="en-US" sz="650" b="1" dirty="0">
                          <a:effectLst/>
                          <a:latin typeface="Calibri" panose="020F0502020204030204" pitchFamily="34" charset="0"/>
                          <a:cs typeface="Calibri" panose="020F0502020204030204" pitchFamily="34" charset="0"/>
                        </a:rPr>
                        <a:t>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smtClean="0">
                          <a:solidFill>
                            <a:schemeClr val="tx1"/>
                          </a:solidFill>
                          <a:latin typeface="Calibri" panose="020F0502020204030204" pitchFamily="34" charset="0"/>
                          <a:cs typeface="Calibri" panose="020F0502020204030204" pitchFamily="34" charset="0"/>
                        </a:rPr>
                        <a:t>Embed a whole-school culture that promotes physical activity as a key contributor to pupils' mental health, wellbeing and emotional resilience.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Work in partnership with the MHST team and the Happy Humans Project to promote the links between physical activity, mental health and wellbeing.</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Embed opportunities for movement and active breaks throughout the school day to support emotional regulation and readiness to learn.</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Provide targeted physical activity and wellbeing interventions for pupils with SEND, anxiety or identified emotional needs.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Deliver whole-school wellbeing initiatives, workshops and assemblies that promote healthy, active lifestyles.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Equip staff with strategies to use physical activity to support pupils' emotional regulation and resilience.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Engage parents and carers through information and signposting to encourage active, healthy lifestyles beyond the school day.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Monitor the impact of wellbeing initiatives through pupil voice, staff feedback and wellbeing data to inform future provision.</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Improved pupil mental health, emotional wellbeing and resilience across the school.</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Increased use of physical activity to support emotional regulation and readiness to learn.</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Pupils demonstrating greater confidence, self-esteem and positive attitudes towards physical activity.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Improved engagement, behaviour and concentration in lessons following active opportunities.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Targeted pupils with SEND or additional emotional needs showing improved wellbeing and participation.</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A whole-school culture that recognises and promotes the positive impact of physical activity on mental health and wellbeing.</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Pupil voice surveys demonstrating improved wellbeing and positive attitudes towards physical activity.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MHST and Happy Humans Project feedback and evaluation reports.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Wellbeing assessments and intervention records for targeted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Behaviour, engagement and attendance data showing positive trends.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Staff observations and wellbeing monitoring records.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Evidence of active wellbeing initiatives, workshops and assemblies.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Parent feedback on pupils' wellbeing and engagement.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Subject leader monitoring and annual PE and Sport Premium evaluation.</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nvPr>
        </p:nvGraphicFramePr>
        <p:xfrm>
          <a:off x="241825" y="694099"/>
          <a:ext cx="5530128" cy="32308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smtClean="0">
                          <a:latin typeface="Calibri" panose="020F0502020204030204" pitchFamily="34" charset="0"/>
                          <a:cs typeface="Calibri" panose="020F0502020204030204" pitchFamily="34" charset="0"/>
                        </a:rPr>
                        <a:t>Evaluate</a:t>
                      </a:r>
                      <a:r>
                        <a:rPr lang="en-US" sz="700" b="1" dirty="0" smtClean="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smtClean="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6815621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854</TotalTime>
  <Words>9778</Words>
  <Application>Microsoft Office PowerPoint</Application>
  <PresentationFormat>Custom</PresentationFormat>
  <Paragraphs>1043</Paragraphs>
  <Slides>33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Aptos</vt:lpstr>
      <vt:lpstr>Aptos Display</vt:lpstr>
      <vt:lpstr>Arial</vt:lpstr>
      <vt:lpstr>Arial Rounded MT Bold</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RCurry</cp:lastModifiedBy>
  <cp:revision>71</cp:revision>
  <cp:lastPrinted>2026-07-09T09:34:52Z</cp:lastPrinted>
  <dcterms:created xsi:type="dcterms:W3CDTF">2025-10-08T18:09:30Z</dcterms:created>
  <dcterms:modified xsi:type="dcterms:W3CDTF">2026-07-09T11:08:50Z</dcterms:modified>
</cp:coreProperties>
</file>